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96" y="-13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15EE7-8256-4692-A774-95020B615DE7}" type="datetimeFigureOut">
              <a:rPr lang="en-GB" smtClean="0"/>
              <a:pPr/>
              <a:t>07/06/2019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7680B-F6C1-4FAF-9D4D-2B7CF584178F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9505391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15EE7-8256-4692-A774-95020B615DE7}" type="datetimeFigureOut">
              <a:rPr lang="en-GB" smtClean="0"/>
              <a:pPr/>
              <a:t>07/06/2019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7680B-F6C1-4FAF-9D4D-2B7CF584178F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28602636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15EE7-8256-4692-A774-95020B615DE7}" type="datetimeFigureOut">
              <a:rPr lang="en-GB" smtClean="0"/>
              <a:pPr/>
              <a:t>07/06/2019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7680B-F6C1-4FAF-9D4D-2B7CF584178F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4167101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15EE7-8256-4692-A774-95020B615DE7}" type="datetimeFigureOut">
              <a:rPr lang="en-GB" smtClean="0"/>
              <a:pPr/>
              <a:t>07/06/2019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7680B-F6C1-4FAF-9D4D-2B7CF584178F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8574407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15EE7-8256-4692-A774-95020B615DE7}" type="datetimeFigureOut">
              <a:rPr lang="en-GB" smtClean="0"/>
              <a:pPr/>
              <a:t>07/06/2019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7680B-F6C1-4FAF-9D4D-2B7CF584178F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41305051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15EE7-8256-4692-A774-95020B615DE7}" type="datetimeFigureOut">
              <a:rPr lang="en-GB" smtClean="0"/>
              <a:pPr/>
              <a:t>07/06/2019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7680B-F6C1-4FAF-9D4D-2B7CF584178F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7521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15EE7-8256-4692-A774-95020B615DE7}" type="datetimeFigureOut">
              <a:rPr lang="en-GB" smtClean="0"/>
              <a:pPr/>
              <a:t>07/06/2019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7680B-F6C1-4FAF-9D4D-2B7CF584178F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28080185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15EE7-8256-4692-A774-95020B615DE7}" type="datetimeFigureOut">
              <a:rPr lang="en-GB" smtClean="0"/>
              <a:pPr/>
              <a:t>07/06/2019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7680B-F6C1-4FAF-9D4D-2B7CF584178F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268386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15EE7-8256-4692-A774-95020B615DE7}" type="datetimeFigureOut">
              <a:rPr lang="en-GB" smtClean="0"/>
              <a:pPr/>
              <a:t>07/06/2019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7680B-F6C1-4FAF-9D4D-2B7CF584178F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7841639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15EE7-8256-4692-A774-95020B615DE7}" type="datetimeFigureOut">
              <a:rPr lang="en-GB" smtClean="0"/>
              <a:pPr/>
              <a:t>07/06/2019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7680B-F6C1-4FAF-9D4D-2B7CF584178F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1187763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15EE7-8256-4692-A774-95020B615DE7}" type="datetimeFigureOut">
              <a:rPr lang="en-GB" smtClean="0"/>
              <a:pPr/>
              <a:t>07/06/2019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7680B-F6C1-4FAF-9D4D-2B7CF584178F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3012700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615EE7-8256-4692-A774-95020B615DE7}" type="datetimeFigureOut">
              <a:rPr lang="en-GB" smtClean="0"/>
              <a:pPr/>
              <a:t>07/06/2019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E7680B-F6C1-4FAF-9D4D-2B7CF584178F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470316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Rectangle 117">
            <a:extLst>
              <a:ext uri="{FF2B5EF4-FFF2-40B4-BE49-F238E27FC236}">
                <a16:creationId xmlns="" xmlns:a16="http://schemas.microsoft.com/office/drawing/2014/main" id="{0EB64A91-E1E6-4CC8-BD0D-635F399579D5}"/>
              </a:ext>
            </a:extLst>
          </p:cNvPr>
          <p:cNvSpPr/>
          <p:nvPr/>
        </p:nvSpPr>
        <p:spPr>
          <a:xfrm>
            <a:off x="2342644" y="116635"/>
            <a:ext cx="4245572" cy="6662204"/>
          </a:xfrm>
          <a:prstGeom prst="rect">
            <a:avLst/>
          </a:prstGeom>
          <a:noFill/>
          <a:ln w="3175">
            <a:prstDash val="dash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750"/>
          </a:p>
        </p:txBody>
      </p:sp>
      <p:cxnSp>
        <p:nvCxnSpPr>
          <p:cNvPr id="162" name="Straight Connector 161">
            <a:extLst>
              <a:ext uri="{FF2B5EF4-FFF2-40B4-BE49-F238E27FC236}">
                <a16:creationId xmlns="" xmlns:a16="http://schemas.microsoft.com/office/drawing/2014/main" id="{0CDEFEA4-B1ED-440A-BB1C-EBC18C832434}"/>
              </a:ext>
            </a:extLst>
          </p:cNvPr>
          <p:cNvCxnSpPr/>
          <p:nvPr/>
        </p:nvCxnSpPr>
        <p:spPr>
          <a:xfrm flipV="1">
            <a:off x="2925718" y="2229821"/>
            <a:ext cx="0" cy="936000"/>
          </a:xfrm>
          <a:prstGeom prst="line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>
            <a:extLst>
              <a:ext uri="{FF2B5EF4-FFF2-40B4-BE49-F238E27FC236}">
                <a16:creationId xmlns="" xmlns:a16="http://schemas.microsoft.com/office/drawing/2014/main" id="{17647833-A8BF-4F79-94DE-B06BB9835AD9}"/>
              </a:ext>
            </a:extLst>
          </p:cNvPr>
          <p:cNvCxnSpPr>
            <a:cxnSpLocks/>
          </p:cNvCxnSpPr>
          <p:nvPr/>
        </p:nvCxnSpPr>
        <p:spPr>
          <a:xfrm flipH="1">
            <a:off x="4427984" y="5877272"/>
            <a:ext cx="1224000" cy="0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>
            <a:extLst>
              <a:ext uri="{FF2B5EF4-FFF2-40B4-BE49-F238E27FC236}">
                <a16:creationId xmlns="" xmlns:a16="http://schemas.microsoft.com/office/drawing/2014/main" id="{4AE338D4-F2E1-480B-A8C3-F599DC113E6D}"/>
              </a:ext>
            </a:extLst>
          </p:cNvPr>
          <p:cNvCxnSpPr>
            <a:cxnSpLocks/>
          </p:cNvCxnSpPr>
          <p:nvPr/>
        </p:nvCxnSpPr>
        <p:spPr>
          <a:xfrm flipH="1" flipV="1">
            <a:off x="2627784" y="6453336"/>
            <a:ext cx="2308024" cy="2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>
            <a:extLst>
              <a:ext uri="{FF2B5EF4-FFF2-40B4-BE49-F238E27FC236}">
                <a16:creationId xmlns="" xmlns:a16="http://schemas.microsoft.com/office/drawing/2014/main" id="{465175D9-FE56-4632-9FB1-DE34997B3C65}"/>
              </a:ext>
            </a:extLst>
          </p:cNvPr>
          <p:cNvCxnSpPr>
            <a:cxnSpLocks/>
          </p:cNvCxnSpPr>
          <p:nvPr/>
        </p:nvCxnSpPr>
        <p:spPr>
          <a:xfrm flipH="1" flipV="1">
            <a:off x="4714959" y="6445959"/>
            <a:ext cx="355133" cy="8251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="" xmlns:a16="http://schemas.microsoft.com/office/drawing/2014/main" id="{9492A711-0F07-40E9-A0AA-E6525394948B}"/>
              </a:ext>
            </a:extLst>
          </p:cNvPr>
          <p:cNvCxnSpPr>
            <a:cxnSpLocks/>
          </p:cNvCxnSpPr>
          <p:nvPr/>
        </p:nvCxnSpPr>
        <p:spPr>
          <a:xfrm>
            <a:off x="5575077" y="1052784"/>
            <a:ext cx="24480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="" xmlns:a16="http://schemas.microsoft.com/office/drawing/2014/main" id="{F6775322-5CAD-4193-86A9-5C06D19B27A7}"/>
              </a:ext>
            </a:extLst>
          </p:cNvPr>
          <p:cNvCxnSpPr>
            <a:cxnSpLocks/>
          </p:cNvCxnSpPr>
          <p:nvPr/>
        </p:nvCxnSpPr>
        <p:spPr>
          <a:xfrm>
            <a:off x="5575077" y="1628848"/>
            <a:ext cx="24480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="" xmlns:a16="http://schemas.microsoft.com/office/drawing/2014/main" id="{A82337F0-7052-4996-9E52-69BC02048A77}"/>
              </a:ext>
            </a:extLst>
          </p:cNvPr>
          <p:cNvCxnSpPr>
            <a:cxnSpLocks/>
          </p:cNvCxnSpPr>
          <p:nvPr/>
        </p:nvCxnSpPr>
        <p:spPr>
          <a:xfrm>
            <a:off x="5575077" y="2132904"/>
            <a:ext cx="24480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="" xmlns:a16="http://schemas.microsoft.com/office/drawing/2014/main" id="{4709C283-0B38-4732-AF42-7378413E005D}"/>
              </a:ext>
            </a:extLst>
          </p:cNvPr>
          <p:cNvCxnSpPr>
            <a:cxnSpLocks/>
          </p:cNvCxnSpPr>
          <p:nvPr/>
        </p:nvCxnSpPr>
        <p:spPr>
          <a:xfrm flipV="1">
            <a:off x="5899309" y="397440"/>
            <a:ext cx="2664000" cy="0"/>
          </a:xfrm>
          <a:prstGeom prst="line">
            <a:avLst/>
          </a:prstGeom>
          <a:ln w="28575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="" xmlns:a16="http://schemas.microsoft.com/office/drawing/2014/main" id="{0D502726-06BB-440E-BD74-A67DC338BC84}"/>
              </a:ext>
            </a:extLst>
          </p:cNvPr>
          <p:cNvCxnSpPr>
            <a:cxnSpLocks/>
          </p:cNvCxnSpPr>
          <p:nvPr/>
        </p:nvCxnSpPr>
        <p:spPr>
          <a:xfrm>
            <a:off x="5548202" y="908720"/>
            <a:ext cx="1328054" cy="0"/>
          </a:xfrm>
          <a:prstGeom prst="line">
            <a:avLst/>
          </a:prstGeom>
          <a:ln w="28575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="" xmlns:a16="http://schemas.microsoft.com/office/drawing/2014/main" id="{B549A8D6-2073-49BE-BFB9-3032201982A7}"/>
              </a:ext>
            </a:extLst>
          </p:cNvPr>
          <p:cNvCxnSpPr>
            <a:cxnSpLocks/>
          </p:cNvCxnSpPr>
          <p:nvPr/>
        </p:nvCxnSpPr>
        <p:spPr>
          <a:xfrm>
            <a:off x="5541384" y="4345780"/>
            <a:ext cx="1764000" cy="0"/>
          </a:xfrm>
          <a:prstGeom prst="line">
            <a:avLst/>
          </a:prstGeom>
          <a:ln w="28575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="" xmlns:a16="http://schemas.microsoft.com/office/drawing/2014/main" id="{BAD3B7A4-B1CB-4E98-B89F-BD76B29D6C8B}"/>
              </a:ext>
            </a:extLst>
          </p:cNvPr>
          <p:cNvCxnSpPr>
            <a:cxnSpLocks/>
          </p:cNvCxnSpPr>
          <p:nvPr/>
        </p:nvCxnSpPr>
        <p:spPr>
          <a:xfrm flipH="1">
            <a:off x="4430018" y="5229200"/>
            <a:ext cx="720081" cy="0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60">
            <a:extLst>
              <a:ext uri="{FF2B5EF4-FFF2-40B4-BE49-F238E27FC236}">
                <a16:creationId xmlns="" xmlns:a16="http://schemas.microsoft.com/office/drawing/2014/main" id="{ED814B91-E8CC-4C58-8C9D-EC26C12FEFA6}"/>
              </a:ext>
            </a:extLst>
          </p:cNvPr>
          <p:cNvSpPr txBox="1"/>
          <p:nvPr/>
        </p:nvSpPr>
        <p:spPr>
          <a:xfrm>
            <a:off x="2771800" y="5877272"/>
            <a:ext cx="1404000" cy="32316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uk-UA" sz="75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Газ нафтопереробки (відхідний газ)</a:t>
            </a:r>
            <a:r>
              <a:rPr lang="en-US" sz="75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75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D51559A2-9887-4475-AB89-B8396F35EF11}"/>
              </a:ext>
            </a:extLst>
          </p:cNvPr>
          <p:cNvSpPr>
            <a:spLocks/>
          </p:cNvSpPr>
          <p:nvPr/>
        </p:nvSpPr>
        <p:spPr bwMode="auto">
          <a:xfrm>
            <a:off x="5143117" y="1412824"/>
            <a:ext cx="792000" cy="4320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wrap="square" lIns="36000" tIns="36000" rIns="36000" bIns="3600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000"/>
              </a:lnSpc>
              <a:defRPr sz="1000"/>
            </a:pPr>
            <a:r>
              <a:rPr lang="ru-RU" sz="750" b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Перегонка </a:t>
            </a:r>
            <a:r>
              <a:rPr lang="ru-RU" sz="750" b="1" dirty="0" err="1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нафти</a:t>
            </a:r>
            <a:r>
              <a:rPr lang="ru-RU" sz="750" b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№1</a:t>
            </a:r>
            <a:endParaRPr lang="en-US" sz="7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546B34AA-BE40-406B-8156-8488EB88D761}"/>
              </a:ext>
            </a:extLst>
          </p:cNvPr>
          <p:cNvSpPr>
            <a:spLocks/>
          </p:cNvSpPr>
          <p:nvPr/>
        </p:nvSpPr>
        <p:spPr bwMode="auto">
          <a:xfrm>
            <a:off x="5143117" y="1916832"/>
            <a:ext cx="792000" cy="4320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wrap="square" lIns="36000" tIns="36000" rIns="36000" bIns="3600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000"/>
              </a:lnSpc>
              <a:defRPr sz="1000"/>
            </a:pPr>
            <a:r>
              <a:rPr lang="ru-RU" sz="750" b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Перегонка </a:t>
            </a:r>
            <a:r>
              <a:rPr lang="ru-RU" sz="750" b="1" dirty="0" err="1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нафти</a:t>
            </a:r>
            <a:r>
              <a:rPr lang="ru-RU" sz="750" b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№ </a:t>
            </a:r>
            <a:r>
              <a:rPr lang="en-US" sz="750" b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en-US" sz="7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9FE46296-4A3C-4ABE-A928-7138DEC736D5}"/>
              </a:ext>
            </a:extLst>
          </p:cNvPr>
          <p:cNvSpPr>
            <a:spLocks/>
          </p:cNvSpPr>
          <p:nvPr/>
        </p:nvSpPr>
        <p:spPr bwMode="auto">
          <a:xfrm>
            <a:off x="5143117" y="836760"/>
            <a:ext cx="792000" cy="4320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wrap="square" lIns="36000" tIns="36000" rIns="36000" bIns="3600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000"/>
              </a:lnSpc>
              <a:defRPr sz="1000"/>
            </a:pPr>
            <a:r>
              <a:rPr lang="ru-RU" sz="750" b="1" dirty="0" err="1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Когенераційна</a:t>
            </a:r>
            <a:r>
              <a:rPr lang="ru-RU" sz="750" b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установка</a:t>
            </a:r>
            <a:endParaRPr lang="en-US" sz="7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D5E9844D-EAC8-40E3-9DBF-8DBFE1BBC7F1}"/>
              </a:ext>
            </a:extLst>
          </p:cNvPr>
          <p:cNvSpPr>
            <a:spLocks/>
          </p:cNvSpPr>
          <p:nvPr/>
        </p:nvSpPr>
        <p:spPr bwMode="auto">
          <a:xfrm>
            <a:off x="5143117" y="260696"/>
            <a:ext cx="792000" cy="4320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wrap="square" lIns="36000" tIns="36000" rIns="36000" bIns="3600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000"/>
              </a:lnSpc>
              <a:defRPr sz="1000"/>
            </a:pPr>
            <a:r>
              <a:rPr lang="ru-RU" sz="750" b="1" dirty="0" err="1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Газотурбінна</a:t>
            </a:r>
            <a:r>
              <a:rPr lang="ru-RU" sz="750" b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установка</a:t>
            </a:r>
            <a:endParaRPr lang="en-US" sz="7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="" xmlns:a16="http://schemas.microsoft.com/office/drawing/2014/main" id="{EEC8B98A-A36A-4767-9209-79F3A8D0E8CB}"/>
              </a:ext>
            </a:extLst>
          </p:cNvPr>
          <p:cNvSpPr>
            <a:spLocks/>
          </p:cNvSpPr>
          <p:nvPr/>
        </p:nvSpPr>
        <p:spPr bwMode="auto">
          <a:xfrm>
            <a:off x="5143117" y="6114385"/>
            <a:ext cx="792000" cy="4320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wrap="square" lIns="36000" tIns="36000" rIns="36000" bIns="3600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000"/>
              </a:lnSpc>
              <a:defRPr sz="1000"/>
            </a:pPr>
            <a:r>
              <a:rPr lang="ru-RU" sz="750" b="1" dirty="0" err="1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Сепарація</a:t>
            </a:r>
            <a:r>
              <a:rPr lang="ru-RU" sz="750" b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води</a:t>
            </a:r>
            <a:endParaRPr lang="en-US" sz="7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="" xmlns:a16="http://schemas.microsoft.com/office/drawing/2014/main" id="{710197BC-D2E5-4256-B9B2-08CAFE3804E1}"/>
              </a:ext>
            </a:extLst>
          </p:cNvPr>
          <p:cNvSpPr>
            <a:spLocks/>
          </p:cNvSpPr>
          <p:nvPr/>
        </p:nvSpPr>
        <p:spPr bwMode="auto">
          <a:xfrm>
            <a:off x="5143117" y="2986024"/>
            <a:ext cx="792000" cy="4320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wrap="square" lIns="36000" tIns="36000" rIns="36000" bIns="3600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000"/>
              </a:lnSpc>
              <a:defRPr sz="1000"/>
            </a:pPr>
            <a:r>
              <a:rPr lang="ru-RU" sz="750" b="1" dirty="0" err="1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Вакуумна</a:t>
            </a:r>
            <a:r>
              <a:rPr lang="ru-RU" sz="750" b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перегонка</a:t>
            </a:r>
            <a:endParaRPr lang="en-US" sz="7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="" xmlns:a16="http://schemas.microsoft.com/office/drawing/2014/main" id="{B387B0FF-7490-4868-8B4E-98CF129DC891}"/>
              </a:ext>
            </a:extLst>
          </p:cNvPr>
          <p:cNvSpPr>
            <a:spLocks/>
          </p:cNvSpPr>
          <p:nvPr/>
        </p:nvSpPr>
        <p:spPr bwMode="auto">
          <a:xfrm>
            <a:off x="5143117" y="4869617"/>
            <a:ext cx="792000" cy="4320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wrap="square" lIns="36000" tIns="36000" rIns="36000" bIns="3600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000"/>
              </a:lnSpc>
              <a:defRPr sz="1000"/>
            </a:pPr>
            <a:r>
              <a:rPr lang="uk-UA" sz="750" b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Ізомеризація</a:t>
            </a:r>
            <a:endParaRPr lang="en-US" sz="7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="" xmlns:a16="http://schemas.microsoft.com/office/drawing/2014/main" id="{017C40AE-5AD4-4BEF-900B-3A498BB4E3F4}"/>
              </a:ext>
            </a:extLst>
          </p:cNvPr>
          <p:cNvSpPr>
            <a:spLocks/>
          </p:cNvSpPr>
          <p:nvPr/>
        </p:nvSpPr>
        <p:spPr bwMode="auto">
          <a:xfrm>
            <a:off x="5143117" y="5531097"/>
            <a:ext cx="792000" cy="4320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wrap="square" lIns="36000" tIns="36000" rIns="36000" bIns="3600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000"/>
              </a:lnSpc>
              <a:defRPr sz="1000"/>
            </a:pPr>
            <a:r>
              <a:rPr lang="uk-UA" sz="750" b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Гідрокрекінг</a:t>
            </a:r>
            <a:endParaRPr lang="en-US" sz="7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1" name="Straight Connector 70">
            <a:extLst>
              <a:ext uri="{FF2B5EF4-FFF2-40B4-BE49-F238E27FC236}">
                <a16:creationId xmlns="" xmlns:a16="http://schemas.microsoft.com/office/drawing/2014/main" id="{2F551276-B72D-4F18-84C3-F46D1B5FB0D7}"/>
              </a:ext>
            </a:extLst>
          </p:cNvPr>
          <p:cNvCxnSpPr>
            <a:cxnSpLocks/>
          </p:cNvCxnSpPr>
          <p:nvPr/>
        </p:nvCxnSpPr>
        <p:spPr>
          <a:xfrm flipH="1">
            <a:off x="4427985" y="3759890"/>
            <a:ext cx="720079" cy="1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>
            <a:extLst>
              <a:ext uri="{FF2B5EF4-FFF2-40B4-BE49-F238E27FC236}">
                <a16:creationId xmlns="" xmlns:a16="http://schemas.microsoft.com/office/drawing/2014/main" id="{EC078E91-921D-407F-B9A3-029C608D9AF9}"/>
              </a:ext>
            </a:extLst>
          </p:cNvPr>
          <p:cNvCxnSpPr>
            <a:cxnSpLocks/>
          </p:cNvCxnSpPr>
          <p:nvPr/>
        </p:nvCxnSpPr>
        <p:spPr>
          <a:xfrm flipH="1">
            <a:off x="4622834" y="5880447"/>
            <a:ext cx="463133" cy="0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>
            <a:extLst>
              <a:ext uri="{FF2B5EF4-FFF2-40B4-BE49-F238E27FC236}">
                <a16:creationId xmlns="" xmlns:a16="http://schemas.microsoft.com/office/drawing/2014/main" id="{D4489F59-A865-4F93-83F9-04B579EB7B67}"/>
              </a:ext>
            </a:extLst>
          </p:cNvPr>
          <p:cNvCxnSpPr>
            <a:cxnSpLocks/>
          </p:cNvCxnSpPr>
          <p:nvPr/>
        </p:nvCxnSpPr>
        <p:spPr>
          <a:xfrm flipH="1" flipV="1">
            <a:off x="4427984" y="2636888"/>
            <a:ext cx="715133" cy="24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9E7FB7EA-65CE-4257-9F66-1B8B5A67A0A8}"/>
              </a:ext>
            </a:extLst>
          </p:cNvPr>
          <p:cNvSpPr>
            <a:spLocks/>
          </p:cNvSpPr>
          <p:nvPr/>
        </p:nvSpPr>
        <p:spPr bwMode="auto">
          <a:xfrm>
            <a:off x="5143117" y="2492944"/>
            <a:ext cx="792000" cy="4320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wrap="square" lIns="36000" tIns="36000" rIns="36000" bIns="3600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000"/>
              </a:lnSpc>
              <a:defRPr sz="1000"/>
            </a:pPr>
            <a:r>
              <a:rPr lang="ru-RU" sz="750" b="1" dirty="0" err="1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Десульфу-ризація</a:t>
            </a:r>
            <a:endParaRPr lang="en-US" sz="7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="" xmlns:a16="http://schemas.microsoft.com/office/drawing/2014/main" id="{D71F7BFB-9E01-4E61-A64E-4C1E4A7FADE9}"/>
              </a:ext>
            </a:extLst>
          </p:cNvPr>
          <p:cNvSpPr>
            <a:spLocks/>
          </p:cNvSpPr>
          <p:nvPr/>
        </p:nvSpPr>
        <p:spPr bwMode="auto">
          <a:xfrm>
            <a:off x="5143117" y="3555291"/>
            <a:ext cx="792000" cy="4320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wrap="square" lIns="36000" tIns="36000" rIns="36000" bIns="3600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000"/>
              </a:lnSpc>
              <a:defRPr sz="1000"/>
            </a:pPr>
            <a:r>
              <a:rPr lang="ru-RU" sz="750" b="1" dirty="0" err="1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Платформінг</a:t>
            </a:r>
            <a:endParaRPr lang="en-US" sz="7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88" name="Straight Connector 87">
            <a:extLst>
              <a:ext uri="{FF2B5EF4-FFF2-40B4-BE49-F238E27FC236}">
                <a16:creationId xmlns="" xmlns:a16="http://schemas.microsoft.com/office/drawing/2014/main" id="{7DD6178F-8C78-4681-869B-BDD9110F0FAD}"/>
              </a:ext>
            </a:extLst>
          </p:cNvPr>
          <p:cNvCxnSpPr>
            <a:cxnSpLocks/>
          </p:cNvCxnSpPr>
          <p:nvPr/>
        </p:nvCxnSpPr>
        <p:spPr>
          <a:xfrm>
            <a:off x="4427984" y="2636912"/>
            <a:ext cx="0" cy="3823648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8" name="Oval 127">
            <a:extLst>
              <a:ext uri="{FF2B5EF4-FFF2-40B4-BE49-F238E27FC236}">
                <a16:creationId xmlns="" xmlns:a16="http://schemas.microsoft.com/office/drawing/2014/main" id="{4FC22A26-A4ED-4E0F-B381-A78A57E2E6B6}"/>
              </a:ext>
            </a:extLst>
          </p:cNvPr>
          <p:cNvSpPr>
            <a:spLocks/>
          </p:cNvSpPr>
          <p:nvPr/>
        </p:nvSpPr>
        <p:spPr bwMode="auto">
          <a:xfrm>
            <a:off x="2987856" y="6317580"/>
            <a:ext cx="288000" cy="288000"/>
          </a:xfrm>
          <a:prstGeom prst="ellipse">
            <a:avLst/>
          </a:prstGeom>
          <a:solidFill>
            <a:srgbClr val="FF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square" lIns="0" tIns="0" rIns="0" bIns="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rtl="0">
              <a:defRPr sz="1000"/>
            </a:pPr>
            <a:r>
              <a:rPr lang="ru-RU" sz="750" dirty="0" smtClean="0">
                <a:ln w="9525">
                  <a:solidFill>
                    <a:schemeClr val="bg1"/>
                  </a:solidFill>
                </a:ln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</a:t>
            </a:r>
            <a:r>
              <a:rPr lang="en-US" sz="750" i="0" u="none" strike="noStrike" baseline="0" dirty="0" smtClean="0">
                <a:ln w="9525">
                  <a:solidFill>
                    <a:schemeClr val="bg1"/>
                  </a:solidFill>
                </a:ln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endParaRPr lang="en-US" sz="750" dirty="0">
              <a:ln w="9525">
                <a:solidFill>
                  <a:schemeClr val="bg1"/>
                </a:solidFill>
              </a:ln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81" name="Straight Connector 80">
            <a:extLst>
              <a:ext uri="{FF2B5EF4-FFF2-40B4-BE49-F238E27FC236}">
                <a16:creationId xmlns="" xmlns:a16="http://schemas.microsoft.com/office/drawing/2014/main" id="{C4E8E959-61F4-4397-AEC6-4EC7D74279D6}"/>
              </a:ext>
            </a:extLst>
          </p:cNvPr>
          <p:cNvCxnSpPr>
            <a:cxnSpLocks/>
          </p:cNvCxnSpPr>
          <p:nvPr/>
        </p:nvCxnSpPr>
        <p:spPr>
          <a:xfrm>
            <a:off x="6282587" y="2829549"/>
            <a:ext cx="0" cy="1404000"/>
          </a:xfrm>
          <a:prstGeom prst="line">
            <a:avLst/>
          </a:prstGeom>
          <a:ln w="28575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>
            <a:extLst>
              <a:ext uri="{FF2B5EF4-FFF2-40B4-BE49-F238E27FC236}">
                <a16:creationId xmlns="" xmlns:a16="http://schemas.microsoft.com/office/drawing/2014/main" id="{BBED89B1-61E5-4EEE-9F22-12DFFF65B883}"/>
              </a:ext>
            </a:extLst>
          </p:cNvPr>
          <p:cNvCxnSpPr>
            <a:cxnSpLocks/>
          </p:cNvCxnSpPr>
          <p:nvPr/>
        </p:nvCxnSpPr>
        <p:spPr>
          <a:xfrm>
            <a:off x="5940152" y="2852936"/>
            <a:ext cx="360040" cy="0"/>
          </a:xfrm>
          <a:prstGeom prst="line">
            <a:avLst/>
          </a:prstGeom>
          <a:ln w="28575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>
            <a:extLst>
              <a:ext uri="{FF2B5EF4-FFF2-40B4-BE49-F238E27FC236}">
                <a16:creationId xmlns="" xmlns:a16="http://schemas.microsoft.com/office/drawing/2014/main" id="{A7E0D4D6-85E5-4F7E-BE1E-50A67350A499}"/>
              </a:ext>
            </a:extLst>
          </p:cNvPr>
          <p:cNvCxnSpPr>
            <a:cxnSpLocks/>
          </p:cNvCxnSpPr>
          <p:nvPr/>
        </p:nvCxnSpPr>
        <p:spPr>
          <a:xfrm flipH="1">
            <a:off x="5929104" y="4221088"/>
            <a:ext cx="371088" cy="0"/>
          </a:xfrm>
          <a:prstGeom prst="line">
            <a:avLst/>
          </a:prstGeom>
          <a:ln w="28575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Straight Connector 118">
            <a:extLst>
              <a:ext uri="{FF2B5EF4-FFF2-40B4-BE49-F238E27FC236}">
                <a16:creationId xmlns="" xmlns:a16="http://schemas.microsoft.com/office/drawing/2014/main" id="{F9A9C82B-EB4D-42AD-B09D-A727E78DC405}"/>
              </a:ext>
            </a:extLst>
          </p:cNvPr>
          <p:cNvCxnSpPr>
            <a:cxnSpLocks/>
          </p:cNvCxnSpPr>
          <p:nvPr/>
        </p:nvCxnSpPr>
        <p:spPr>
          <a:xfrm flipH="1">
            <a:off x="6586239" y="6166713"/>
            <a:ext cx="1872000" cy="0"/>
          </a:xfrm>
          <a:prstGeom prst="line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6" name="Oval 125">
            <a:extLst>
              <a:ext uri="{FF2B5EF4-FFF2-40B4-BE49-F238E27FC236}">
                <a16:creationId xmlns="" xmlns:a16="http://schemas.microsoft.com/office/drawing/2014/main" id="{B0798181-991B-492D-AE78-E003F33158EF}"/>
              </a:ext>
            </a:extLst>
          </p:cNvPr>
          <p:cNvSpPr>
            <a:spLocks/>
          </p:cNvSpPr>
          <p:nvPr/>
        </p:nvSpPr>
        <p:spPr bwMode="auto">
          <a:xfrm>
            <a:off x="6012160" y="2708920"/>
            <a:ext cx="288000" cy="288000"/>
          </a:xfrm>
          <a:prstGeom prst="ellipse">
            <a:avLst/>
          </a:prstGeom>
          <a:solidFill>
            <a:srgbClr val="FF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square" lIns="0" tIns="0" rIns="0" bIns="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rtl="0">
              <a:defRPr sz="1000"/>
            </a:pPr>
            <a:r>
              <a:rPr lang="uk-UA" sz="750" dirty="0" smtClean="0">
                <a:ln w="9525">
                  <a:solidFill>
                    <a:schemeClr val="bg1"/>
                  </a:solidFill>
                </a:ln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</a:t>
            </a:r>
            <a:r>
              <a:rPr lang="en-US" sz="750" i="0" u="none" strike="noStrike" baseline="0" dirty="0" smtClean="0">
                <a:ln w="9525">
                  <a:solidFill>
                    <a:schemeClr val="bg1"/>
                  </a:solidFill>
                </a:ln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en-US" sz="750" dirty="0">
              <a:ln w="9525">
                <a:solidFill>
                  <a:schemeClr val="bg1"/>
                </a:solidFill>
              </a:ln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7" name="TextBox 126">
            <a:extLst>
              <a:ext uri="{FF2B5EF4-FFF2-40B4-BE49-F238E27FC236}">
                <a16:creationId xmlns="" xmlns:a16="http://schemas.microsoft.com/office/drawing/2014/main" id="{62370CD7-38DE-457C-AC2D-D024C5B14CEB}"/>
              </a:ext>
            </a:extLst>
          </p:cNvPr>
          <p:cNvSpPr txBox="1"/>
          <p:nvPr/>
        </p:nvSpPr>
        <p:spPr>
          <a:xfrm>
            <a:off x="6300192" y="2708920"/>
            <a:ext cx="823463" cy="32316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uk-UA" sz="75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Хвостовий </a:t>
            </a:r>
          </a:p>
          <a:p>
            <a:r>
              <a:rPr lang="uk-UA" sz="75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газ</a:t>
            </a:r>
            <a:endParaRPr lang="en-US" sz="75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0" name="Straight Connector 29">
            <a:extLst>
              <a:ext uri="{FF2B5EF4-FFF2-40B4-BE49-F238E27FC236}">
                <a16:creationId xmlns="" xmlns:a16="http://schemas.microsoft.com/office/drawing/2014/main" id="{389AC32C-D611-4342-B476-410AA1EC5D80}"/>
              </a:ext>
            </a:extLst>
          </p:cNvPr>
          <p:cNvCxnSpPr>
            <a:cxnSpLocks/>
            <a:endCxn id="7" idx="3"/>
          </p:cNvCxnSpPr>
          <p:nvPr/>
        </p:nvCxnSpPr>
        <p:spPr>
          <a:xfrm flipH="1" flipV="1">
            <a:off x="5935117" y="1052760"/>
            <a:ext cx="1497319" cy="24"/>
          </a:xfrm>
          <a:prstGeom prst="line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="" xmlns:a16="http://schemas.microsoft.com/office/drawing/2014/main" id="{E94DCDD6-8648-403C-BF4C-AB5B3F7B2876}"/>
              </a:ext>
            </a:extLst>
          </p:cNvPr>
          <p:cNvCxnSpPr>
            <a:cxnSpLocks/>
            <a:endCxn id="4" idx="3"/>
          </p:cNvCxnSpPr>
          <p:nvPr/>
        </p:nvCxnSpPr>
        <p:spPr>
          <a:xfrm flipH="1" flipV="1">
            <a:off x="5935117" y="1628824"/>
            <a:ext cx="1497319" cy="24"/>
          </a:xfrm>
          <a:prstGeom prst="line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="" xmlns:a16="http://schemas.microsoft.com/office/drawing/2014/main" id="{6B8D815C-5ACB-45AD-8A83-BFABD20C13AB}"/>
              </a:ext>
            </a:extLst>
          </p:cNvPr>
          <p:cNvCxnSpPr>
            <a:cxnSpLocks/>
            <a:endCxn id="5" idx="3"/>
          </p:cNvCxnSpPr>
          <p:nvPr/>
        </p:nvCxnSpPr>
        <p:spPr>
          <a:xfrm flipH="1" flipV="1">
            <a:off x="5935117" y="2132832"/>
            <a:ext cx="1503453" cy="72"/>
          </a:xfrm>
          <a:prstGeom prst="line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="" xmlns:a16="http://schemas.microsoft.com/office/drawing/2014/main" id="{1E28FE3D-649C-4F9C-9510-ADE1EC1AB741}"/>
              </a:ext>
            </a:extLst>
          </p:cNvPr>
          <p:cNvCxnSpPr>
            <a:cxnSpLocks/>
          </p:cNvCxnSpPr>
          <p:nvPr/>
        </p:nvCxnSpPr>
        <p:spPr>
          <a:xfrm flipH="1">
            <a:off x="5940152" y="2564904"/>
            <a:ext cx="2088234" cy="0"/>
          </a:xfrm>
          <a:prstGeom prst="line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="" xmlns:a16="http://schemas.microsoft.com/office/drawing/2014/main" id="{40C34D18-C61B-4037-A6C2-70A555851A1D}"/>
              </a:ext>
            </a:extLst>
          </p:cNvPr>
          <p:cNvCxnSpPr>
            <a:cxnSpLocks/>
          </p:cNvCxnSpPr>
          <p:nvPr/>
        </p:nvCxnSpPr>
        <p:spPr>
          <a:xfrm>
            <a:off x="5940152" y="3212976"/>
            <a:ext cx="2088232" cy="0"/>
          </a:xfrm>
          <a:prstGeom prst="line">
            <a:avLst/>
          </a:prstGeom>
          <a:ln w="28575">
            <a:solidFill>
              <a:schemeClr val="tx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="" xmlns:a16="http://schemas.microsoft.com/office/drawing/2014/main" id="{12FC57B6-7134-4ED8-B2A9-86A6B05D5905}"/>
              </a:ext>
            </a:extLst>
          </p:cNvPr>
          <p:cNvCxnSpPr>
            <a:cxnSpLocks/>
            <a:endCxn id="16" idx="3"/>
          </p:cNvCxnSpPr>
          <p:nvPr/>
        </p:nvCxnSpPr>
        <p:spPr>
          <a:xfrm flipH="1" flipV="1">
            <a:off x="5935117" y="3771291"/>
            <a:ext cx="2525315" cy="17749"/>
          </a:xfrm>
          <a:prstGeom prst="line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="" xmlns:a16="http://schemas.microsoft.com/office/drawing/2014/main" id="{326224EC-A529-46D3-A83E-A4C47B817AEA}"/>
              </a:ext>
            </a:extLst>
          </p:cNvPr>
          <p:cNvCxnSpPr>
            <a:cxnSpLocks/>
          </p:cNvCxnSpPr>
          <p:nvPr/>
        </p:nvCxnSpPr>
        <p:spPr>
          <a:xfrm>
            <a:off x="8015389" y="1053032"/>
            <a:ext cx="12995" cy="273600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="" xmlns:a16="http://schemas.microsoft.com/office/drawing/2014/main" id="{C20CF2CA-ACDD-44A7-A75D-B4BE09564A73}"/>
              </a:ext>
            </a:extLst>
          </p:cNvPr>
          <p:cNvCxnSpPr>
            <a:cxnSpLocks/>
          </p:cNvCxnSpPr>
          <p:nvPr/>
        </p:nvCxnSpPr>
        <p:spPr>
          <a:xfrm flipH="1">
            <a:off x="6372200" y="397440"/>
            <a:ext cx="432704" cy="7224"/>
          </a:xfrm>
          <a:prstGeom prst="line">
            <a:avLst/>
          </a:prstGeom>
          <a:ln w="28575">
            <a:solidFill>
              <a:schemeClr val="accent1">
                <a:lumMod val="40000"/>
                <a:lumOff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="" xmlns:a16="http://schemas.microsoft.com/office/drawing/2014/main" id="{F7601853-F67F-4BF0-B610-389E9BD02407}"/>
              </a:ext>
            </a:extLst>
          </p:cNvPr>
          <p:cNvCxnSpPr>
            <a:cxnSpLocks/>
          </p:cNvCxnSpPr>
          <p:nvPr/>
        </p:nvCxnSpPr>
        <p:spPr>
          <a:xfrm flipH="1">
            <a:off x="6871221" y="404664"/>
            <a:ext cx="5035" cy="504056"/>
          </a:xfrm>
          <a:prstGeom prst="line">
            <a:avLst/>
          </a:prstGeom>
          <a:ln w="28575">
            <a:solidFill>
              <a:schemeClr val="accent1">
                <a:lumMod val="40000"/>
                <a:lumOff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="" xmlns:a16="http://schemas.microsoft.com/office/drawing/2014/main" id="{5A97AFCA-28CF-41D7-96AC-5B55043970FE}"/>
              </a:ext>
            </a:extLst>
          </p:cNvPr>
          <p:cNvCxnSpPr>
            <a:cxnSpLocks/>
          </p:cNvCxnSpPr>
          <p:nvPr/>
        </p:nvCxnSpPr>
        <p:spPr>
          <a:xfrm flipH="1">
            <a:off x="6655197" y="4345780"/>
            <a:ext cx="77698" cy="0"/>
          </a:xfrm>
          <a:prstGeom prst="line">
            <a:avLst/>
          </a:prstGeom>
          <a:ln w="28575">
            <a:solidFill>
              <a:schemeClr val="accent1">
                <a:lumMod val="40000"/>
                <a:lumOff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="" xmlns:a16="http://schemas.microsoft.com/office/drawing/2014/main" id="{2DAE4EC8-8A73-45AC-96FF-7AD76993CE2D}"/>
              </a:ext>
            </a:extLst>
          </p:cNvPr>
          <p:cNvCxnSpPr>
            <a:cxnSpLocks/>
          </p:cNvCxnSpPr>
          <p:nvPr/>
        </p:nvCxnSpPr>
        <p:spPr>
          <a:xfrm>
            <a:off x="7303269" y="397440"/>
            <a:ext cx="0" cy="3948340"/>
          </a:xfrm>
          <a:prstGeom prst="line">
            <a:avLst/>
          </a:prstGeom>
          <a:ln w="28575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="" xmlns:a16="http://schemas.microsoft.com/office/drawing/2014/main" id="{ED444934-9D85-460B-9CF6-34472F74215E}"/>
              </a:ext>
            </a:extLst>
          </p:cNvPr>
          <p:cNvCxnSpPr>
            <a:cxnSpLocks/>
          </p:cNvCxnSpPr>
          <p:nvPr/>
        </p:nvCxnSpPr>
        <p:spPr>
          <a:xfrm>
            <a:off x="7375277" y="6166713"/>
            <a:ext cx="245807" cy="0"/>
          </a:xfrm>
          <a:prstGeom prst="line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" name="TextBox 121">
            <a:extLst>
              <a:ext uri="{FF2B5EF4-FFF2-40B4-BE49-F238E27FC236}">
                <a16:creationId xmlns="" xmlns:a16="http://schemas.microsoft.com/office/drawing/2014/main" id="{3D281842-67BB-4D8D-AF22-6C5C8E0C4881}"/>
              </a:ext>
            </a:extLst>
          </p:cNvPr>
          <p:cNvSpPr txBox="1"/>
          <p:nvPr/>
        </p:nvSpPr>
        <p:spPr>
          <a:xfrm>
            <a:off x="6876256" y="5805264"/>
            <a:ext cx="1112080" cy="32316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uk-UA" sz="75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Відхідні гази на факел</a:t>
            </a:r>
            <a:endParaRPr lang="en-US" sz="75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AutoShape 103">
            <a:extLst>
              <a:ext uri="{FF2B5EF4-FFF2-40B4-BE49-F238E27FC236}">
                <a16:creationId xmlns="" xmlns:a16="http://schemas.microsoft.com/office/drawing/2014/main" id="{30850215-96CD-4937-B5BD-4AB569DC37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8424" y="3212976"/>
            <a:ext cx="576064" cy="774315"/>
          </a:xfrm>
          <a:prstGeom prst="can">
            <a:avLst>
              <a:gd name="adj" fmla="val 47083"/>
            </a:avLst>
          </a:prstGeom>
          <a:solidFill>
            <a:schemeClr val="tx2">
              <a:lumMod val="75000"/>
            </a:schemeClr>
          </a:solidFill>
          <a:ln w="9525">
            <a:solidFill>
              <a:srgbClr val="000000"/>
            </a:solidFill>
            <a:round/>
            <a:headEnd/>
            <a:tailEnd/>
          </a:ln>
          <a:effectLst/>
          <a:extLst/>
        </p:spPr>
        <p:txBody>
          <a:bodyPr anchor="ctr" anchorCtr="0"/>
          <a:lstStyle/>
          <a:p>
            <a:pPr algn="ctr"/>
            <a:endParaRPr lang="en-US" sz="75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Oval 27">
            <a:extLst>
              <a:ext uri="{FF2B5EF4-FFF2-40B4-BE49-F238E27FC236}">
                <a16:creationId xmlns="" xmlns:a16="http://schemas.microsoft.com/office/drawing/2014/main" id="{4EB654DA-FC86-4A6A-804C-C6F1068DEAD4}"/>
              </a:ext>
            </a:extLst>
          </p:cNvPr>
          <p:cNvSpPr>
            <a:spLocks/>
          </p:cNvSpPr>
          <p:nvPr/>
        </p:nvSpPr>
        <p:spPr bwMode="auto">
          <a:xfrm>
            <a:off x="8820907" y="3369549"/>
            <a:ext cx="288000" cy="288000"/>
          </a:xfrm>
          <a:prstGeom prst="ellipse">
            <a:avLst/>
          </a:prstGeom>
          <a:solidFill>
            <a:srgbClr val="B6E1E4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square" lIns="0" tIns="0" rIns="0" bIns="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rtl="0">
              <a:defRPr sz="1000"/>
            </a:pPr>
            <a:r>
              <a:rPr lang="uk-UA" sz="750" i="0" u="none" strike="noStrike" baseline="0" dirty="0" smtClean="0">
                <a:ln w="9525">
                  <a:solidFill>
                    <a:schemeClr val="tx1"/>
                  </a:solidFill>
                </a:ln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ЗВТ02</a:t>
            </a:r>
            <a:endParaRPr lang="en-US" sz="750" dirty="0">
              <a:ln w="9525">
                <a:solidFill>
                  <a:schemeClr val="tx1"/>
                </a:solidFill>
              </a:ln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13" name="Straight Connector 112">
            <a:extLst>
              <a:ext uri="{FF2B5EF4-FFF2-40B4-BE49-F238E27FC236}">
                <a16:creationId xmlns="" xmlns:a16="http://schemas.microsoft.com/office/drawing/2014/main" id="{10B17AAB-7824-4BCA-9536-847143450EE5}"/>
              </a:ext>
            </a:extLst>
          </p:cNvPr>
          <p:cNvCxnSpPr/>
          <p:nvPr/>
        </p:nvCxnSpPr>
        <p:spPr>
          <a:xfrm flipV="1">
            <a:off x="8443962" y="5664712"/>
            <a:ext cx="0" cy="516465"/>
          </a:xfrm>
          <a:prstGeom prst="line">
            <a:avLst/>
          </a:prstGeom>
          <a:ln w="762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Freeform 172">
            <a:extLst>
              <a:ext uri="{FF2B5EF4-FFF2-40B4-BE49-F238E27FC236}">
                <a16:creationId xmlns="" xmlns:a16="http://schemas.microsoft.com/office/drawing/2014/main" id="{2FAD5124-3E98-4B03-B207-A488A5977C5E}"/>
              </a:ext>
            </a:extLst>
          </p:cNvPr>
          <p:cNvSpPr>
            <a:spLocks/>
          </p:cNvSpPr>
          <p:nvPr/>
        </p:nvSpPr>
        <p:spPr bwMode="auto">
          <a:xfrm>
            <a:off x="8281962" y="5162420"/>
            <a:ext cx="324001" cy="413826"/>
          </a:xfrm>
          <a:custGeom>
            <a:avLst/>
            <a:gdLst>
              <a:gd name="T0" fmla="*/ 2147483646 w 141"/>
              <a:gd name="T1" fmla="*/ 2147483646 h 343"/>
              <a:gd name="T2" fmla="*/ 2147483646 w 141"/>
              <a:gd name="T3" fmla="*/ 2147483646 h 343"/>
              <a:gd name="T4" fmla="*/ 2147483646 w 141"/>
              <a:gd name="T5" fmla="*/ 2147483646 h 343"/>
              <a:gd name="T6" fmla="*/ 2147483646 w 141"/>
              <a:gd name="T7" fmla="*/ 2147483646 h 343"/>
              <a:gd name="T8" fmla="*/ 2147483646 w 141"/>
              <a:gd name="T9" fmla="*/ 2147483646 h 343"/>
              <a:gd name="T10" fmla="*/ 2147483646 w 141"/>
              <a:gd name="T11" fmla="*/ 2147483646 h 343"/>
              <a:gd name="T12" fmla="*/ 2147483646 w 141"/>
              <a:gd name="T13" fmla="*/ 2147483646 h 343"/>
              <a:gd name="T14" fmla="*/ 2147483646 w 141"/>
              <a:gd name="T15" fmla="*/ 2147483646 h 343"/>
              <a:gd name="T16" fmla="*/ 2147483646 w 141"/>
              <a:gd name="T17" fmla="*/ 2147483646 h 343"/>
              <a:gd name="T18" fmla="*/ 2147483646 w 141"/>
              <a:gd name="T19" fmla="*/ 2147483646 h 343"/>
              <a:gd name="T20" fmla="*/ 2147483646 w 141"/>
              <a:gd name="T21" fmla="*/ 2147483646 h 343"/>
              <a:gd name="T22" fmla="*/ 2147483646 w 141"/>
              <a:gd name="T23" fmla="*/ 2147483646 h 343"/>
              <a:gd name="T24" fmla="*/ 2147483646 w 141"/>
              <a:gd name="T25" fmla="*/ 2147483646 h 343"/>
              <a:gd name="T26" fmla="*/ 2147483646 w 141"/>
              <a:gd name="T27" fmla="*/ 2147483646 h 343"/>
              <a:gd name="T28" fmla="*/ 2147483646 w 141"/>
              <a:gd name="T29" fmla="*/ 2147483646 h 343"/>
              <a:gd name="T30" fmla="*/ 2147483646 w 141"/>
              <a:gd name="T31" fmla="*/ 2147483646 h 343"/>
              <a:gd name="T32" fmla="*/ 2147483646 w 141"/>
              <a:gd name="T33" fmla="*/ 2147483646 h 343"/>
              <a:gd name="T34" fmla="*/ 2147483646 w 141"/>
              <a:gd name="T35" fmla="*/ 2147483646 h 343"/>
              <a:gd name="T36" fmla="*/ 2147483646 w 141"/>
              <a:gd name="T37" fmla="*/ 2147483646 h 343"/>
              <a:gd name="T38" fmla="*/ 2147483646 w 141"/>
              <a:gd name="T39" fmla="*/ 2147483646 h 343"/>
              <a:gd name="T40" fmla="*/ 2147483646 w 141"/>
              <a:gd name="T41" fmla="*/ 2147483646 h 343"/>
              <a:gd name="T42" fmla="*/ 2147483646 w 141"/>
              <a:gd name="T43" fmla="*/ 2147483646 h 343"/>
              <a:gd name="T44" fmla="*/ 2147483646 w 141"/>
              <a:gd name="T45" fmla="*/ 2147483646 h 343"/>
              <a:gd name="T46" fmla="*/ 2147483646 w 141"/>
              <a:gd name="T47" fmla="*/ 2147483646 h 343"/>
              <a:gd name="T48" fmla="*/ 2147483646 w 141"/>
              <a:gd name="T49" fmla="*/ 2147483646 h 343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141" h="343">
                <a:moveTo>
                  <a:pt x="86" y="343"/>
                </a:moveTo>
                <a:cubicBezTo>
                  <a:pt x="82" y="331"/>
                  <a:pt x="82" y="317"/>
                  <a:pt x="76" y="306"/>
                </a:cubicBezTo>
                <a:cubicBezTo>
                  <a:pt x="64" y="282"/>
                  <a:pt x="65" y="305"/>
                  <a:pt x="65" y="291"/>
                </a:cubicBezTo>
                <a:cubicBezTo>
                  <a:pt x="60" y="281"/>
                  <a:pt x="58" y="267"/>
                  <a:pt x="49" y="260"/>
                </a:cubicBezTo>
                <a:cubicBezTo>
                  <a:pt x="43" y="256"/>
                  <a:pt x="29" y="265"/>
                  <a:pt x="29" y="265"/>
                </a:cubicBezTo>
                <a:cubicBezTo>
                  <a:pt x="26" y="255"/>
                  <a:pt x="16" y="249"/>
                  <a:pt x="13" y="239"/>
                </a:cubicBezTo>
                <a:cubicBezTo>
                  <a:pt x="9" y="226"/>
                  <a:pt x="10" y="211"/>
                  <a:pt x="8" y="197"/>
                </a:cubicBezTo>
                <a:cubicBezTo>
                  <a:pt x="7" y="192"/>
                  <a:pt x="5" y="187"/>
                  <a:pt x="3" y="182"/>
                </a:cubicBezTo>
                <a:cubicBezTo>
                  <a:pt x="7" y="142"/>
                  <a:pt x="0" y="122"/>
                  <a:pt x="39" y="135"/>
                </a:cubicBezTo>
                <a:cubicBezTo>
                  <a:pt x="29" y="120"/>
                  <a:pt x="26" y="106"/>
                  <a:pt x="13" y="93"/>
                </a:cubicBezTo>
                <a:cubicBezTo>
                  <a:pt x="6" y="73"/>
                  <a:pt x="9" y="66"/>
                  <a:pt x="24" y="52"/>
                </a:cubicBezTo>
                <a:cubicBezTo>
                  <a:pt x="56" y="63"/>
                  <a:pt x="27" y="78"/>
                  <a:pt x="60" y="68"/>
                </a:cubicBezTo>
                <a:cubicBezTo>
                  <a:pt x="62" y="51"/>
                  <a:pt x="61" y="33"/>
                  <a:pt x="65" y="16"/>
                </a:cubicBezTo>
                <a:cubicBezTo>
                  <a:pt x="66" y="11"/>
                  <a:pt x="74" y="0"/>
                  <a:pt x="76" y="5"/>
                </a:cubicBezTo>
                <a:cubicBezTo>
                  <a:pt x="119" y="128"/>
                  <a:pt x="59" y="26"/>
                  <a:pt x="91" y="78"/>
                </a:cubicBezTo>
                <a:cubicBezTo>
                  <a:pt x="125" y="70"/>
                  <a:pt x="141" y="73"/>
                  <a:pt x="112" y="104"/>
                </a:cubicBezTo>
                <a:cubicBezTo>
                  <a:pt x="100" y="140"/>
                  <a:pt x="92" y="132"/>
                  <a:pt x="117" y="140"/>
                </a:cubicBezTo>
                <a:cubicBezTo>
                  <a:pt x="97" y="147"/>
                  <a:pt x="90" y="155"/>
                  <a:pt x="107" y="171"/>
                </a:cubicBezTo>
                <a:cubicBezTo>
                  <a:pt x="109" y="176"/>
                  <a:pt x="115" y="182"/>
                  <a:pt x="112" y="187"/>
                </a:cubicBezTo>
                <a:cubicBezTo>
                  <a:pt x="102" y="207"/>
                  <a:pt x="75" y="171"/>
                  <a:pt x="112" y="208"/>
                </a:cubicBezTo>
                <a:cubicBezTo>
                  <a:pt x="95" y="219"/>
                  <a:pt x="79" y="222"/>
                  <a:pt x="60" y="228"/>
                </a:cubicBezTo>
                <a:cubicBezTo>
                  <a:pt x="72" y="241"/>
                  <a:pt x="76" y="253"/>
                  <a:pt x="81" y="270"/>
                </a:cubicBezTo>
                <a:cubicBezTo>
                  <a:pt x="79" y="277"/>
                  <a:pt x="79" y="285"/>
                  <a:pt x="76" y="291"/>
                </a:cubicBezTo>
                <a:cubicBezTo>
                  <a:pt x="64" y="315"/>
                  <a:pt x="65" y="292"/>
                  <a:pt x="65" y="306"/>
                </a:cubicBezTo>
                <a:lnTo>
                  <a:pt x="86" y="343"/>
                </a:lnTo>
                <a:close/>
              </a:path>
            </a:pathLst>
          </a:custGeom>
          <a:solidFill>
            <a:srgbClr val="FFC000"/>
          </a:solidFill>
          <a:ln w="9525" cap="flat" cmpd="sng">
            <a:solidFill>
              <a:schemeClr val="tx1"/>
            </a:solidFill>
            <a:prstDash val="solid"/>
            <a:round/>
            <a:headEnd/>
            <a:tailEnd/>
          </a:ln>
        </p:spPr>
        <p:txBody>
          <a:bodyPr wrap="none" anchor="ctr"/>
          <a:lstStyle>
            <a:defPPr>
              <a:defRPr lang="nb-NO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endParaRPr lang="en-US" sz="75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15" name="Straight Connector 114">
            <a:extLst>
              <a:ext uri="{FF2B5EF4-FFF2-40B4-BE49-F238E27FC236}">
                <a16:creationId xmlns="" xmlns:a16="http://schemas.microsoft.com/office/drawing/2014/main" id="{3EB438C8-0E6F-43F9-93B1-92970DCAEDCD}"/>
              </a:ext>
            </a:extLst>
          </p:cNvPr>
          <p:cNvCxnSpPr/>
          <p:nvPr/>
        </p:nvCxnSpPr>
        <p:spPr>
          <a:xfrm flipV="1">
            <a:off x="8362962" y="5635416"/>
            <a:ext cx="162001" cy="0"/>
          </a:xfrm>
          <a:prstGeom prst="line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TextBox 115">
            <a:extLst>
              <a:ext uri="{FF2B5EF4-FFF2-40B4-BE49-F238E27FC236}">
                <a16:creationId xmlns="" xmlns:a16="http://schemas.microsoft.com/office/drawing/2014/main" id="{CFA05AE2-DFC2-491D-AF56-11BF38521772}"/>
              </a:ext>
            </a:extLst>
          </p:cNvPr>
          <p:cNvSpPr txBox="1"/>
          <p:nvPr/>
        </p:nvSpPr>
        <p:spPr>
          <a:xfrm>
            <a:off x="7569156" y="5175292"/>
            <a:ext cx="891897" cy="32316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uk-UA" sz="750" b="1" dirty="0" smtClean="0">
                <a:latin typeface="Arial" panose="020B0604020202020204" pitchFamily="34" charset="0"/>
                <a:cs typeface="Arial" panose="020B0604020202020204" pitchFamily="34" charset="0"/>
              </a:rPr>
              <a:t>Факельна установка</a:t>
            </a:r>
            <a:endParaRPr lang="en-US" sz="75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5" name="Oval 124">
            <a:extLst>
              <a:ext uri="{FF2B5EF4-FFF2-40B4-BE49-F238E27FC236}">
                <a16:creationId xmlns="" xmlns:a16="http://schemas.microsoft.com/office/drawing/2014/main" id="{430C169B-10E4-4B2C-BEF4-39ED613248E6}"/>
              </a:ext>
            </a:extLst>
          </p:cNvPr>
          <p:cNvSpPr>
            <a:spLocks/>
          </p:cNvSpPr>
          <p:nvPr/>
        </p:nvSpPr>
        <p:spPr bwMode="auto">
          <a:xfrm>
            <a:off x="8068265" y="3651535"/>
            <a:ext cx="288000" cy="288000"/>
          </a:xfrm>
          <a:prstGeom prst="ellipse">
            <a:avLst/>
          </a:prstGeom>
          <a:solidFill>
            <a:srgbClr val="FF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square" lIns="0" tIns="0" rIns="0" bIns="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rtl="0">
              <a:defRPr sz="1000"/>
            </a:pPr>
            <a:r>
              <a:rPr lang="uk-UA" sz="750" dirty="0" smtClean="0">
                <a:ln w="9525">
                  <a:solidFill>
                    <a:schemeClr val="bg1"/>
                  </a:solidFill>
                </a:ln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</a:t>
            </a:r>
            <a:r>
              <a:rPr lang="en-US" sz="750" i="0" u="none" strike="noStrike" baseline="0" dirty="0" smtClean="0">
                <a:ln w="9525">
                  <a:solidFill>
                    <a:schemeClr val="bg1"/>
                  </a:solidFill>
                </a:ln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en-US" sz="750" dirty="0">
              <a:ln w="9525">
                <a:solidFill>
                  <a:schemeClr val="bg1"/>
                </a:solidFill>
              </a:ln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9" name="Oval 128">
            <a:extLst>
              <a:ext uri="{FF2B5EF4-FFF2-40B4-BE49-F238E27FC236}">
                <a16:creationId xmlns="" xmlns:a16="http://schemas.microsoft.com/office/drawing/2014/main" id="{A31AF0AC-1670-4A4A-9860-9CA87D76A78A}"/>
              </a:ext>
            </a:extLst>
          </p:cNvPr>
          <p:cNvSpPr>
            <a:spLocks/>
          </p:cNvSpPr>
          <p:nvPr/>
        </p:nvSpPr>
        <p:spPr bwMode="auto">
          <a:xfrm>
            <a:off x="6679154" y="6014929"/>
            <a:ext cx="288000" cy="288000"/>
          </a:xfrm>
          <a:prstGeom prst="ellipse">
            <a:avLst/>
          </a:prstGeom>
          <a:solidFill>
            <a:srgbClr val="FF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square" lIns="0" tIns="0" rIns="0" bIns="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rtl="0">
              <a:defRPr sz="1000"/>
            </a:pPr>
            <a:r>
              <a:rPr lang="uk-UA" sz="750" dirty="0" smtClean="0">
                <a:ln w="9525">
                  <a:solidFill>
                    <a:schemeClr val="bg1"/>
                  </a:solidFill>
                </a:ln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</a:t>
            </a:r>
            <a:r>
              <a:rPr lang="en-US" sz="750" i="0" u="none" strike="noStrike" baseline="0" dirty="0" smtClean="0">
                <a:ln w="9525">
                  <a:solidFill>
                    <a:schemeClr val="bg1"/>
                  </a:solidFill>
                </a:ln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en-US" sz="750" dirty="0">
              <a:ln w="9525">
                <a:solidFill>
                  <a:schemeClr val="bg1"/>
                </a:solidFill>
              </a:ln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41" name="Straight Connector 140">
            <a:extLst>
              <a:ext uri="{FF2B5EF4-FFF2-40B4-BE49-F238E27FC236}">
                <a16:creationId xmlns="" xmlns:a16="http://schemas.microsoft.com/office/drawing/2014/main" id="{60FD4AB2-7454-4ACB-87AB-CA44D4A9F7DB}"/>
              </a:ext>
            </a:extLst>
          </p:cNvPr>
          <p:cNvCxnSpPr/>
          <p:nvPr/>
        </p:nvCxnSpPr>
        <p:spPr>
          <a:xfrm flipV="1">
            <a:off x="3210978" y="1411921"/>
            <a:ext cx="417777" cy="41954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Straight Connector 143">
            <a:extLst>
              <a:ext uri="{FF2B5EF4-FFF2-40B4-BE49-F238E27FC236}">
                <a16:creationId xmlns="" xmlns:a16="http://schemas.microsoft.com/office/drawing/2014/main" id="{00417AB6-E87E-4B8E-A706-3FB5E8A02A91}"/>
              </a:ext>
            </a:extLst>
          </p:cNvPr>
          <p:cNvCxnSpPr>
            <a:stCxn id="140" idx="3"/>
          </p:cNvCxnSpPr>
          <p:nvPr/>
        </p:nvCxnSpPr>
        <p:spPr>
          <a:xfrm>
            <a:off x="3210978" y="1831464"/>
            <a:ext cx="577323" cy="54130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Straight Connector 144">
            <a:extLst>
              <a:ext uri="{FF2B5EF4-FFF2-40B4-BE49-F238E27FC236}">
                <a16:creationId xmlns="" xmlns:a16="http://schemas.microsoft.com/office/drawing/2014/main" id="{16BCC9FB-6C2E-4869-B386-6F7B58A198A2}"/>
              </a:ext>
            </a:extLst>
          </p:cNvPr>
          <p:cNvCxnSpPr>
            <a:cxnSpLocks/>
          </p:cNvCxnSpPr>
          <p:nvPr/>
        </p:nvCxnSpPr>
        <p:spPr>
          <a:xfrm flipV="1">
            <a:off x="3807114" y="714156"/>
            <a:ext cx="0" cy="1850748"/>
          </a:xfrm>
          <a:prstGeom prst="line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" name="Rectangle 139">
            <a:extLst>
              <a:ext uri="{FF2B5EF4-FFF2-40B4-BE49-F238E27FC236}">
                <a16:creationId xmlns="" xmlns:a16="http://schemas.microsoft.com/office/drawing/2014/main" id="{3F16E96C-B8A7-41BA-AD4D-95DBCF86BA43}"/>
              </a:ext>
            </a:extLst>
          </p:cNvPr>
          <p:cNvSpPr>
            <a:spLocks/>
          </p:cNvSpPr>
          <p:nvPr/>
        </p:nvSpPr>
        <p:spPr bwMode="auto">
          <a:xfrm>
            <a:off x="2707024" y="1411921"/>
            <a:ext cx="503954" cy="839086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wrap="square" lIns="36000" tIns="36000" rIns="36000" bIns="3600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rtl="0">
              <a:lnSpc>
                <a:spcPts val="1000"/>
              </a:lnSpc>
              <a:defRPr sz="1000"/>
            </a:pPr>
            <a:r>
              <a:rPr lang="uk-UA" sz="750" b="1" i="0" u="none" strike="noStrike" baseline="0" dirty="0" err="1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Регене-рація</a:t>
            </a:r>
            <a:endParaRPr lang="en-US" sz="7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6" name="TextBox 145">
            <a:extLst>
              <a:ext uri="{FF2B5EF4-FFF2-40B4-BE49-F238E27FC236}">
                <a16:creationId xmlns="" xmlns:a16="http://schemas.microsoft.com/office/drawing/2014/main" id="{84BEC2E8-F472-4CA4-93D2-61C1BF670E59}"/>
              </a:ext>
            </a:extLst>
          </p:cNvPr>
          <p:cNvSpPr txBox="1"/>
          <p:nvPr/>
        </p:nvSpPr>
        <p:spPr>
          <a:xfrm>
            <a:off x="2456477" y="3134124"/>
            <a:ext cx="887834" cy="188119"/>
          </a:xfrm>
          <a:prstGeom prst="rect">
            <a:avLst/>
          </a:prstGeom>
          <a:noFill/>
        </p:spPr>
        <p:txBody>
          <a:bodyPr wrap="square" lIns="36000" tIns="36000" rIns="36000" bIns="36000" rtlCol="0" anchor="ctr" anchorCtr="0">
            <a:spAutoFit/>
          </a:bodyPr>
          <a:lstStyle/>
          <a:p>
            <a:pPr algn="ctr"/>
            <a:r>
              <a:rPr lang="uk-UA" sz="75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Сухе повітря</a:t>
            </a:r>
            <a:endParaRPr lang="en-US" sz="75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47" name="Straight Connector 146">
            <a:extLst>
              <a:ext uri="{FF2B5EF4-FFF2-40B4-BE49-F238E27FC236}">
                <a16:creationId xmlns="" xmlns:a16="http://schemas.microsoft.com/office/drawing/2014/main" id="{E6E250EA-B657-44EA-B244-BE5D49F38D38}"/>
              </a:ext>
            </a:extLst>
          </p:cNvPr>
          <p:cNvCxnSpPr/>
          <p:nvPr/>
        </p:nvCxnSpPr>
        <p:spPr>
          <a:xfrm flipV="1">
            <a:off x="2940504" y="187921"/>
            <a:ext cx="0" cy="1224000"/>
          </a:xfrm>
          <a:prstGeom prst="line">
            <a:avLst/>
          </a:prstGeom>
          <a:ln w="28575">
            <a:solidFill>
              <a:schemeClr val="accent6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9" name="TextBox 148">
            <a:extLst>
              <a:ext uri="{FF2B5EF4-FFF2-40B4-BE49-F238E27FC236}">
                <a16:creationId xmlns="" xmlns:a16="http://schemas.microsoft.com/office/drawing/2014/main" id="{AF713B3D-A452-487D-A07A-B7B0C79815D6}"/>
              </a:ext>
            </a:extLst>
          </p:cNvPr>
          <p:cNvSpPr txBox="1"/>
          <p:nvPr/>
        </p:nvSpPr>
        <p:spPr>
          <a:xfrm>
            <a:off x="2555776" y="548680"/>
            <a:ext cx="288000" cy="428767"/>
          </a:xfrm>
          <a:prstGeom prst="rect">
            <a:avLst/>
          </a:prstGeom>
          <a:noFill/>
        </p:spPr>
        <p:txBody>
          <a:bodyPr wrap="square" lIns="36000" tIns="36000" rIns="36000" bIns="36000" rtlCol="0" anchor="ctr" anchorCtr="0">
            <a:spAutoFit/>
          </a:bodyPr>
          <a:lstStyle/>
          <a:p>
            <a:pPr algn="r"/>
            <a:r>
              <a:rPr lang="en-US" sz="75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en-US" sz="750" b="1" baseline="-25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  <a:p>
            <a:pPr algn="r"/>
            <a:r>
              <a:rPr lang="en-US" sz="75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</a:t>
            </a:r>
            <a:r>
              <a:rPr lang="en-US" sz="750" b="1" baseline="-25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  <a:p>
            <a:pPr algn="r"/>
            <a:r>
              <a:rPr lang="en-US" sz="75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uk-UA" sz="75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  <a:endParaRPr lang="en-US" sz="75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0" name="Rectangle 149">
            <a:extLst>
              <a:ext uri="{FF2B5EF4-FFF2-40B4-BE49-F238E27FC236}">
                <a16:creationId xmlns="" xmlns:a16="http://schemas.microsoft.com/office/drawing/2014/main" id="{7BB7C55B-A61F-4311-86B6-03594D829FF0}"/>
              </a:ext>
            </a:extLst>
          </p:cNvPr>
          <p:cNvSpPr>
            <a:spLocks/>
          </p:cNvSpPr>
          <p:nvPr/>
        </p:nvSpPr>
        <p:spPr bwMode="auto">
          <a:xfrm>
            <a:off x="3604744" y="992377"/>
            <a:ext cx="503954" cy="839086"/>
          </a:xfrm>
          <a:prstGeom prst="rect">
            <a:avLst/>
          </a:prstGeom>
          <a:solidFill>
            <a:schemeClr val="bg1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wrap="square" lIns="36000" tIns="36000" rIns="36000" bIns="3600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rtl="0">
              <a:lnSpc>
                <a:spcPts val="1000"/>
              </a:lnSpc>
              <a:defRPr sz="1000"/>
            </a:pPr>
            <a:r>
              <a:rPr lang="uk-UA" sz="750" dirty="0" smtClean="0">
                <a:latin typeface="Arial" panose="020B0604020202020204" pitchFamily="34" charset="0"/>
                <a:cs typeface="Arial" panose="020B0604020202020204" pitchFamily="34" charset="0"/>
              </a:rPr>
              <a:t>Реактор</a:t>
            </a:r>
            <a:endParaRPr lang="en-US" sz="7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53" name="Straight Connector 152">
            <a:extLst>
              <a:ext uri="{FF2B5EF4-FFF2-40B4-BE49-F238E27FC236}">
                <a16:creationId xmlns="" xmlns:a16="http://schemas.microsoft.com/office/drawing/2014/main" id="{5FA2AB2D-EFCD-461E-ACD4-903168BA07D6}"/>
              </a:ext>
            </a:extLst>
          </p:cNvPr>
          <p:cNvCxnSpPr/>
          <p:nvPr/>
        </p:nvCxnSpPr>
        <p:spPr>
          <a:xfrm flipH="1">
            <a:off x="3388618" y="1621455"/>
            <a:ext cx="27994" cy="22875"/>
          </a:xfrm>
          <a:prstGeom prst="line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" name="Straight Connector 153">
            <a:extLst>
              <a:ext uri="{FF2B5EF4-FFF2-40B4-BE49-F238E27FC236}">
                <a16:creationId xmlns="" xmlns:a16="http://schemas.microsoft.com/office/drawing/2014/main" id="{DE3DDC9B-D483-4499-91FA-E018E5884CDA}"/>
              </a:ext>
            </a:extLst>
          </p:cNvPr>
          <p:cNvCxnSpPr/>
          <p:nvPr/>
        </p:nvCxnSpPr>
        <p:spPr>
          <a:xfrm>
            <a:off x="3402918" y="2004370"/>
            <a:ext cx="41992" cy="22875"/>
          </a:xfrm>
          <a:prstGeom prst="line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5" name="Oval 164">
            <a:extLst>
              <a:ext uri="{FF2B5EF4-FFF2-40B4-BE49-F238E27FC236}">
                <a16:creationId xmlns="" xmlns:a16="http://schemas.microsoft.com/office/drawing/2014/main" id="{57424A43-62A4-47A4-BAAD-1209C81BD302}"/>
              </a:ext>
            </a:extLst>
          </p:cNvPr>
          <p:cNvSpPr>
            <a:spLocks/>
          </p:cNvSpPr>
          <p:nvPr/>
        </p:nvSpPr>
        <p:spPr bwMode="auto">
          <a:xfrm>
            <a:off x="8306308" y="5756575"/>
            <a:ext cx="288000" cy="288000"/>
          </a:xfrm>
          <a:prstGeom prst="ellipse">
            <a:avLst/>
          </a:prstGeom>
          <a:solidFill>
            <a:srgbClr val="B6E1E4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square" lIns="0" tIns="0" rIns="0" bIns="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rtl="0">
              <a:defRPr sz="1000"/>
            </a:pPr>
            <a:r>
              <a:rPr lang="uk-UA" sz="750" i="0" u="none" strike="noStrike" baseline="0" dirty="0" smtClean="0">
                <a:ln w="9525">
                  <a:solidFill>
                    <a:schemeClr val="tx1"/>
                  </a:solidFill>
                </a:ln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ЗВТ05</a:t>
            </a:r>
            <a:endParaRPr lang="en-US" sz="750" dirty="0">
              <a:ln w="9525">
                <a:solidFill>
                  <a:schemeClr val="tx1"/>
                </a:solidFill>
              </a:ln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3" name="Oval 142">
            <a:extLst>
              <a:ext uri="{FF2B5EF4-FFF2-40B4-BE49-F238E27FC236}">
                <a16:creationId xmlns="" xmlns:a16="http://schemas.microsoft.com/office/drawing/2014/main" id="{BA0E0332-877B-4F02-BF75-3F47A7586706}"/>
              </a:ext>
            </a:extLst>
          </p:cNvPr>
          <p:cNvSpPr>
            <a:spLocks/>
          </p:cNvSpPr>
          <p:nvPr/>
        </p:nvSpPr>
        <p:spPr bwMode="auto">
          <a:xfrm>
            <a:off x="2768626" y="2364410"/>
            <a:ext cx="288000" cy="288000"/>
          </a:xfrm>
          <a:prstGeom prst="ellipse">
            <a:avLst/>
          </a:prstGeom>
          <a:solidFill>
            <a:srgbClr val="B6E1E4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square" lIns="0" tIns="0" rIns="0" bIns="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rtl="0">
              <a:defRPr sz="1000"/>
            </a:pPr>
            <a:r>
              <a:rPr lang="uk-UA" sz="750" i="0" u="none" strike="noStrike" baseline="0" dirty="0" smtClean="0">
                <a:ln w="9525">
                  <a:solidFill>
                    <a:schemeClr val="tx1"/>
                  </a:solidFill>
                </a:ln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ЗВТ06</a:t>
            </a:r>
            <a:endParaRPr lang="en-US" sz="750" dirty="0">
              <a:ln w="9525">
                <a:solidFill>
                  <a:schemeClr val="tx1"/>
                </a:solidFill>
              </a:ln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1" name="Oval 160">
            <a:extLst>
              <a:ext uri="{FF2B5EF4-FFF2-40B4-BE49-F238E27FC236}">
                <a16:creationId xmlns="" xmlns:a16="http://schemas.microsoft.com/office/drawing/2014/main" id="{6438FAE9-6098-419B-A060-3BD2350CE6CE}"/>
              </a:ext>
            </a:extLst>
          </p:cNvPr>
          <p:cNvSpPr>
            <a:spLocks/>
          </p:cNvSpPr>
          <p:nvPr/>
        </p:nvSpPr>
        <p:spPr bwMode="auto">
          <a:xfrm>
            <a:off x="2775213" y="2723566"/>
            <a:ext cx="288000" cy="288000"/>
          </a:xfrm>
          <a:prstGeom prst="ellipse">
            <a:avLst/>
          </a:prstGeom>
          <a:solidFill>
            <a:srgbClr val="FF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square" lIns="0" tIns="0" rIns="0" bIns="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rtl="0">
              <a:defRPr sz="1000"/>
            </a:pPr>
            <a:r>
              <a:rPr lang="uk-UA" sz="750" dirty="0" smtClean="0">
                <a:ln w="9525">
                  <a:solidFill>
                    <a:schemeClr val="bg1"/>
                  </a:solidFill>
                </a:ln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</a:t>
            </a:r>
            <a:r>
              <a:rPr lang="en-US" sz="750" i="0" u="none" strike="noStrike" baseline="0" dirty="0" smtClean="0">
                <a:ln w="9525">
                  <a:solidFill>
                    <a:schemeClr val="bg1"/>
                  </a:solidFill>
                </a:ln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en-US" sz="750" dirty="0">
              <a:ln w="9525">
                <a:solidFill>
                  <a:schemeClr val="bg1"/>
                </a:solidFill>
              </a:ln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2" name="Rectangle 91">
            <a:extLst>
              <a:ext uri="{FF2B5EF4-FFF2-40B4-BE49-F238E27FC236}">
                <a16:creationId xmlns="" xmlns:a16="http://schemas.microsoft.com/office/drawing/2014/main" id="{E5AB748D-10CA-4088-AED4-CA4734FFF9C8}"/>
              </a:ext>
            </a:extLst>
          </p:cNvPr>
          <p:cNvSpPr/>
          <p:nvPr/>
        </p:nvSpPr>
        <p:spPr>
          <a:xfrm>
            <a:off x="2406925" y="194593"/>
            <a:ext cx="1800000" cy="3221892"/>
          </a:xfrm>
          <a:prstGeom prst="rect">
            <a:avLst/>
          </a:prstGeom>
          <a:noFill/>
          <a:ln w="3175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750"/>
          </a:p>
        </p:txBody>
      </p:sp>
      <p:sp>
        <p:nvSpPr>
          <p:cNvPr id="93" name="TextBox 92">
            <a:extLst>
              <a:ext uri="{FF2B5EF4-FFF2-40B4-BE49-F238E27FC236}">
                <a16:creationId xmlns="" xmlns:a16="http://schemas.microsoft.com/office/drawing/2014/main" id="{7B328324-AE6D-41CA-97F5-AC23E4757E4B}"/>
              </a:ext>
            </a:extLst>
          </p:cNvPr>
          <p:cNvSpPr txBox="1"/>
          <p:nvPr/>
        </p:nvSpPr>
        <p:spPr>
          <a:xfrm>
            <a:off x="3347864" y="2987094"/>
            <a:ext cx="848100" cy="418952"/>
          </a:xfrm>
          <a:prstGeom prst="rect">
            <a:avLst/>
          </a:prstGeom>
          <a:noFill/>
        </p:spPr>
        <p:txBody>
          <a:bodyPr wrap="square" lIns="36000" tIns="36000" rIns="36000" bIns="36000" rtlCol="0" anchor="ctr" anchorCtr="0">
            <a:spAutoFit/>
          </a:bodyPr>
          <a:lstStyle/>
          <a:p>
            <a:pPr algn="ctr"/>
            <a:r>
              <a:rPr lang="uk-UA" sz="75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Установка каталітичного крекінгу</a:t>
            </a:r>
            <a:endParaRPr lang="en-US" sz="75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4" name="TextBox 93">
            <a:extLst>
              <a:ext uri="{FF2B5EF4-FFF2-40B4-BE49-F238E27FC236}">
                <a16:creationId xmlns="" xmlns:a16="http://schemas.microsoft.com/office/drawing/2014/main" id="{754A19F9-3CA3-437F-B474-841EF4ADAD43}"/>
              </a:ext>
            </a:extLst>
          </p:cNvPr>
          <p:cNvSpPr txBox="1"/>
          <p:nvPr/>
        </p:nvSpPr>
        <p:spPr>
          <a:xfrm>
            <a:off x="2411760" y="260648"/>
            <a:ext cx="560583" cy="303536"/>
          </a:xfrm>
          <a:prstGeom prst="rect">
            <a:avLst/>
          </a:prstGeom>
          <a:noFill/>
        </p:spPr>
        <p:txBody>
          <a:bodyPr wrap="square" lIns="36000" tIns="36000" rIns="36000" bIns="36000" rtlCol="0" anchor="ctr" anchorCtr="0">
            <a:spAutoFit/>
          </a:bodyPr>
          <a:lstStyle/>
          <a:p>
            <a:pPr algn="ctr"/>
            <a:r>
              <a:rPr lang="uk-UA" sz="750" b="1" dirty="0" smtClean="0">
                <a:latin typeface="Arial" panose="020B0604020202020204" pitchFamily="34" charset="0"/>
                <a:cs typeface="Arial" panose="020B0604020202020204" pitchFamily="34" charset="0"/>
              </a:rPr>
              <a:t>Димовий газ</a:t>
            </a:r>
            <a:endParaRPr lang="en-US" sz="75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5" name="TextBox 94">
            <a:extLst>
              <a:ext uri="{FF2B5EF4-FFF2-40B4-BE49-F238E27FC236}">
                <a16:creationId xmlns="" xmlns:a16="http://schemas.microsoft.com/office/drawing/2014/main" id="{4AB224C2-F0F9-408F-AEDB-15078016CF12}"/>
              </a:ext>
            </a:extLst>
          </p:cNvPr>
          <p:cNvSpPr txBox="1"/>
          <p:nvPr/>
        </p:nvSpPr>
        <p:spPr>
          <a:xfrm>
            <a:off x="7316217" y="3840795"/>
            <a:ext cx="887834" cy="188119"/>
          </a:xfrm>
          <a:prstGeom prst="rect">
            <a:avLst/>
          </a:prstGeom>
          <a:noFill/>
        </p:spPr>
        <p:txBody>
          <a:bodyPr wrap="square" lIns="36000" tIns="36000" rIns="36000" bIns="36000" rtlCol="0" anchor="ctr" anchorCtr="0">
            <a:spAutoFit/>
          </a:bodyPr>
          <a:lstStyle/>
          <a:p>
            <a:pPr algn="ctr"/>
            <a:r>
              <a:rPr lang="uk-UA" sz="75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Паливний мазут</a:t>
            </a:r>
            <a:endParaRPr lang="en-US" sz="75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6" name="Oval 95">
            <a:extLst>
              <a:ext uri="{FF2B5EF4-FFF2-40B4-BE49-F238E27FC236}">
                <a16:creationId xmlns="" xmlns:a16="http://schemas.microsoft.com/office/drawing/2014/main" id="{38E01F89-C81A-49F5-B001-24AE0A5C7E4F}"/>
              </a:ext>
            </a:extLst>
          </p:cNvPr>
          <p:cNvSpPr>
            <a:spLocks/>
          </p:cNvSpPr>
          <p:nvPr/>
        </p:nvSpPr>
        <p:spPr bwMode="auto">
          <a:xfrm>
            <a:off x="6132883" y="3821091"/>
            <a:ext cx="288000" cy="288000"/>
          </a:xfrm>
          <a:prstGeom prst="ellipse">
            <a:avLst/>
          </a:prstGeom>
          <a:solidFill>
            <a:srgbClr val="B6E1E4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square" lIns="0" tIns="0" rIns="0" bIns="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rtl="0">
              <a:defRPr sz="1000"/>
            </a:pPr>
            <a:r>
              <a:rPr lang="uk-UA" sz="750" i="0" u="none" strike="noStrike" baseline="0" dirty="0" smtClean="0">
                <a:ln w="9525">
                  <a:solidFill>
                    <a:schemeClr val="tx1"/>
                  </a:solidFill>
                </a:ln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ЗВТ03</a:t>
            </a:r>
            <a:endParaRPr lang="en-US" sz="750" dirty="0">
              <a:ln w="9525">
                <a:solidFill>
                  <a:schemeClr val="tx1"/>
                </a:solidFill>
              </a:ln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7" name="Oval 96">
            <a:extLst>
              <a:ext uri="{FF2B5EF4-FFF2-40B4-BE49-F238E27FC236}">
                <a16:creationId xmlns="" xmlns:a16="http://schemas.microsoft.com/office/drawing/2014/main" id="{243EEB37-D52F-4FC7-97E9-7251021CF4D1}"/>
              </a:ext>
            </a:extLst>
          </p:cNvPr>
          <p:cNvSpPr>
            <a:spLocks/>
          </p:cNvSpPr>
          <p:nvPr/>
        </p:nvSpPr>
        <p:spPr bwMode="auto">
          <a:xfrm>
            <a:off x="3703472" y="6320080"/>
            <a:ext cx="288000" cy="288000"/>
          </a:xfrm>
          <a:prstGeom prst="ellipse">
            <a:avLst/>
          </a:prstGeom>
          <a:solidFill>
            <a:srgbClr val="B6E1E4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square" lIns="0" tIns="0" rIns="0" bIns="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750" dirty="0" smtClean="0">
                <a:ln w="9525">
                  <a:solidFill>
                    <a:schemeClr val="tx1"/>
                  </a:solidFill>
                </a:ln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ЗВТ07</a:t>
            </a:r>
            <a:endParaRPr lang="en-US" sz="750" dirty="0">
              <a:ln w="9525">
                <a:solidFill>
                  <a:schemeClr val="tx1"/>
                </a:solidFill>
              </a:ln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8" name="Oval 97">
            <a:extLst>
              <a:ext uri="{FF2B5EF4-FFF2-40B4-BE49-F238E27FC236}">
                <a16:creationId xmlns="" xmlns:a16="http://schemas.microsoft.com/office/drawing/2014/main" id="{FD26F84E-786C-42F3-8F40-027A41C79D79}"/>
              </a:ext>
            </a:extLst>
          </p:cNvPr>
          <p:cNvSpPr>
            <a:spLocks/>
          </p:cNvSpPr>
          <p:nvPr/>
        </p:nvSpPr>
        <p:spPr bwMode="auto">
          <a:xfrm>
            <a:off x="7851120" y="260680"/>
            <a:ext cx="288000" cy="288000"/>
          </a:xfrm>
          <a:prstGeom prst="ellipse">
            <a:avLst/>
          </a:prstGeom>
          <a:solidFill>
            <a:srgbClr val="B6E1E4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square" lIns="0" tIns="0" rIns="0" bIns="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750" dirty="0" smtClean="0">
                <a:ln w="9525">
                  <a:solidFill>
                    <a:schemeClr val="tx1"/>
                  </a:solidFill>
                </a:ln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ЗВТ01</a:t>
            </a:r>
            <a:endParaRPr lang="en-US" sz="750" dirty="0">
              <a:ln w="9525">
                <a:solidFill>
                  <a:schemeClr val="tx1"/>
                </a:solidFill>
              </a:ln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9" name="TextBox 98">
            <a:extLst>
              <a:ext uri="{FF2B5EF4-FFF2-40B4-BE49-F238E27FC236}">
                <a16:creationId xmlns="" xmlns:a16="http://schemas.microsoft.com/office/drawing/2014/main" id="{7F196426-323B-4EB7-8877-708EC5B52B49}"/>
              </a:ext>
            </a:extLst>
          </p:cNvPr>
          <p:cNvSpPr txBox="1"/>
          <p:nvPr/>
        </p:nvSpPr>
        <p:spPr>
          <a:xfrm>
            <a:off x="7724348" y="545252"/>
            <a:ext cx="810853" cy="32316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r"/>
            <a:r>
              <a:rPr lang="uk-UA" sz="75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Природний газ з мережі</a:t>
            </a:r>
            <a:endParaRPr lang="en-US" sz="75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0" name="Oval 99">
            <a:extLst>
              <a:ext uri="{FF2B5EF4-FFF2-40B4-BE49-F238E27FC236}">
                <a16:creationId xmlns="" xmlns:a16="http://schemas.microsoft.com/office/drawing/2014/main" id="{B845FE21-689F-4C04-87F7-4850CCB0C80F}"/>
              </a:ext>
            </a:extLst>
          </p:cNvPr>
          <p:cNvSpPr>
            <a:spLocks/>
          </p:cNvSpPr>
          <p:nvPr/>
        </p:nvSpPr>
        <p:spPr bwMode="auto">
          <a:xfrm>
            <a:off x="6914356" y="260648"/>
            <a:ext cx="288000" cy="288000"/>
          </a:xfrm>
          <a:prstGeom prst="ellipse">
            <a:avLst/>
          </a:prstGeom>
          <a:solidFill>
            <a:srgbClr val="FF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square" lIns="0" tIns="0" rIns="0" bIns="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rtl="0">
              <a:defRPr sz="1000"/>
            </a:pPr>
            <a:r>
              <a:rPr lang="uk-UA" sz="750" dirty="0" smtClean="0">
                <a:ln w="9525">
                  <a:solidFill>
                    <a:schemeClr val="bg1"/>
                  </a:solidFill>
                </a:ln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</a:t>
            </a:r>
            <a:r>
              <a:rPr lang="en-US" sz="750" i="0" u="none" strike="noStrike" baseline="0" dirty="0" smtClean="0">
                <a:ln w="9525">
                  <a:solidFill>
                    <a:schemeClr val="bg1"/>
                  </a:solidFill>
                </a:ln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n-US" sz="750" dirty="0">
              <a:ln w="9525">
                <a:solidFill>
                  <a:schemeClr val="bg1"/>
                </a:solidFill>
              </a:ln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="" xmlns:a16="http://schemas.microsoft.com/office/drawing/2014/main" id="{F31FC0D2-EC52-4A4A-9A6B-336A2B80EC3B}"/>
              </a:ext>
            </a:extLst>
          </p:cNvPr>
          <p:cNvSpPr>
            <a:spLocks/>
          </p:cNvSpPr>
          <p:nvPr/>
        </p:nvSpPr>
        <p:spPr bwMode="auto">
          <a:xfrm>
            <a:off x="5143117" y="4129780"/>
            <a:ext cx="792000" cy="4320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wrap="square" lIns="36000" tIns="36000" rIns="36000" bIns="3600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000"/>
              </a:lnSpc>
              <a:defRPr sz="1000"/>
            </a:pPr>
            <a:r>
              <a:rPr lang="ru-RU" sz="750" b="1" dirty="0" err="1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Виробництво</a:t>
            </a:r>
            <a:r>
              <a:rPr lang="ru-RU" sz="750" b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750" b="1" dirty="0" err="1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водню</a:t>
            </a:r>
            <a:endParaRPr lang="en-US" sz="7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3" name="Oval 102">
            <a:extLst>
              <a:ext uri="{FF2B5EF4-FFF2-40B4-BE49-F238E27FC236}">
                <a16:creationId xmlns="" xmlns:a16="http://schemas.microsoft.com/office/drawing/2014/main" id="{83D473C4-1486-4B5C-BBE2-90187355101B}"/>
              </a:ext>
            </a:extLst>
          </p:cNvPr>
          <p:cNvSpPr>
            <a:spLocks/>
          </p:cNvSpPr>
          <p:nvPr/>
        </p:nvSpPr>
        <p:spPr bwMode="auto">
          <a:xfrm>
            <a:off x="6878233" y="4195063"/>
            <a:ext cx="288000" cy="288000"/>
          </a:xfrm>
          <a:prstGeom prst="ellipse">
            <a:avLst/>
          </a:prstGeom>
          <a:solidFill>
            <a:srgbClr val="FF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square" lIns="0" tIns="0" rIns="0" bIns="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rtl="0">
              <a:defRPr sz="1000"/>
            </a:pPr>
            <a:r>
              <a:rPr lang="uk-UA" sz="750" dirty="0" smtClean="0">
                <a:ln w="9525">
                  <a:solidFill>
                    <a:schemeClr val="bg1"/>
                  </a:solidFill>
                </a:ln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</a:t>
            </a:r>
            <a:r>
              <a:rPr lang="en-US" sz="750" i="0" u="none" strike="noStrike" baseline="0" dirty="0" smtClean="0">
                <a:ln w="9525">
                  <a:solidFill>
                    <a:schemeClr val="bg1"/>
                  </a:solidFill>
                </a:ln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en-US" sz="750" dirty="0">
              <a:ln w="9525">
                <a:solidFill>
                  <a:schemeClr val="bg1"/>
                </a:solidFill>
              </a:ln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4" name="Oval 103">
            <a:extLst>
              <a:ext uri="{FF2B5EF4-FFF2-40B4-BE49-F238E27FC236}">
                <a16:creationId xmlns="" xmlns:a16="http://schemas.microsoft.com/office/drawing/2014/main" id="{D19FA119-CFD7-45C9-B144-468509C8278E}"/>
              </a:ext>
            </a:extLst>
          </p:cNvPr>
          <p:cNvSpPr>
            <a:spLocks/>
          </p:cNvSpPr>
          <p:nvPr/>
        </p:nvSpPr>
        <p:spPr bwMode="auto">
          <a:xfrm>
            <a:off x="6257434" y="4197172"/>
            <a:ext cx="288000" cy="288000"/>
          </a:xfrm>
          <a:prstGeom prst="ellipse">
            <a:avLst/>
          </a:prstGeom>
          <a:solidFill>
            <a:srgbClr val="B6E1E4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square" lIns="0" tIns="0" rIns="0" bIns="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750" dirty="0" smtClean="0">
                <a:ln w="9525">
                  <a:solidFill>
                    <a:schemeClr val="tx1"/>
                  </a:solidFill>
                </a:ln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ЗВТ04</a:t>
            </a:r>
            <a:endParaRPr lang="en-US" sz="750" dirty="0">
              <a:ln w="9525">
                <a:solidFill>
                  <a:schemeClr val="tx1"/>
                </a:solidFill>
              </a:ln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6" name="TextBox 105">
            <a:extLst>
              <a:ext uri="{FF2B5EF4-FFF2-40B4-BE49-F238E27FC236}">
                <a16:creationId xmlns="" xmlns:a16="http://schemas.microsoft.com/office/drawing/2014/main" id="{A974093A-AF30-4A08-BC17-BDCD506CB85D}"/>
              </a:ext>
            </a:extLst>
          </p:cNvPr>
          <p:cNvSpPr txBox="1"/>
          <p:nvPr/>
        </p:nvSpPr>
        <p:spPr>
          <a:xfrm>
            <a:off x="6661296" y="4539201"/>
            <a:ext cx="1306768" cy="323165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uk-UA" sz="75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Природний газ </a:t>
            </a:r>
          </a:p>
          <a:p>
            <a:r>
              <a:rPr lang="uk-UA" sz="75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виробництво водню</a:t>
            </a:r>
            <a:endParaRPr lang="en-US" sz="75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9" name="TextBox 138"/>
          <p:cNvSpPr txBox="1"/>
          <p:nvPr/>
        </p:nvSpPr>
        <p:spPr>
          <a:xfrm>
            <a:off x="683568" y="1720240"/>
            <a:ext cx="17031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900" b="1" dirty="0" smtClean="0">
                <a:solidFill>
                  <a:prstClr val="black"/>
                </a:solidFill>
              </a:rPr>
              <a:t>Засіб вимірювальної техніки</a:t>
            </a:r>
            <a:endParaRPr lang="en-GB" sz="900" b="1" dirty="0">
              <a:solidFill>
                <a:prstClr val="black"/>
              </a:solidFill>
            </a:endParaRPr>
          </a:p>
        </p:txBody>
      </p:sp>
      <p:grpSp>
        <p:nvGrpSpPr>
          <p:cNvPr id="173" name="Group 172"/>
          <p:cNvGrpSpPr/>
          <p:nvPr/>
        </p:nvGrpSpPr>
        <p:grpSpPr>
          <a:xfrm>
            <a:off x="304788" y="764704"/>
            <a:ext cx="1821895" cy="2056733"/>
            <a:chOff x="160772" y="4155272"/>
            <a:chExt cx="1821895" cy="2056733"/>
          </a:xfrm>
        </p:grpSpPr>
        <p:sp>
          <p:nvSpPr>
            <p:cNvPr id="124" name="Oval 123"/>
            <p:cNvSpPr>
              <a:spLocks noChangeAspect="1"/>
            </p:cNvSpPr>
            <p:nvPr/>
          </p:nvSpPr>
          <p:spPr bwMode="auto">
            <a:xfrm>
              <a:off x="179495" y="5041942"/>
              <a:ext cx="288000" cy="288000"/>
            </a:xfrm>
            <a:prstGeom prst="ellipse">
              <a:avLst/>
            </a:prstGeom>
            <a:solidFill>
              <a:srgbClr val="B6E1E4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0" tIns="0" rIns="0" bIns="0" anchor="ctr" anchorCtr="0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 sz="1000"/>
              </a:pPr>
              <a:r>
                <a:rPr lang="uk-UA" sz="900" b="1" dirty="0" smtClean="0">
                  <a:solidFill>
                    <a:srgbClr val="000000"/>
                  </a:solidFill>
                  <a:cs typeface="Arial"/>
                </a:rPr>
                <a:t>ЗВТ</a:t>
              </a:r>
              <a:br>
                <a:rPr lang="uk-UA" sz="900" b="1" dirty="0" smtClean="0">
                  <a:solidFill>
                    <a:srgbClr val="000000"/>
                  </a:solidFill>
                  <a:cs typeface="Arial"/>
                </a:rPr>
              </a:br>
              <a:r>
                <a:rPr lang="nn-NO" sz="900" b="1" dirty="0" smtClean="0">
                  <a:solidFill>
                    <a:srgbClr val="000000"/>
                  </a:solidFill>
                  <a:cs typeface="Arial"/>
                </a:rPr>
                <a:t>xx</a:t>
              </a:r>
              <a:endParaRPr lang="nn-NO" sz="900" b="1" dirty="0">
                <a:solidFill>
                  <a:srgbClr val="000000"/>
                </a:solidFill>
                <a:cs typeface="Arial"/>
              </a:endParaRPr>
            </a:p>
          </p:txBody>
        </p:sp>
        <p:sp>
          <p:nvSpPr>
            <p:cNvPr id="135" name="TextBox 134"/>
            <p:cNvSpPr txBox="1"/>
            <p:nvPr/>
          </p:nvSpPr>
          <p:spPr>
            <a:xfrm>
              <a:off x="539552" y="4221088"/>
              <a:ext cx="1408676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k-UA" sz="900" b="1" dirty="0" smtClean="0">
                  <a:solidFill>
                    <a:prstClr val="black"/>
                  </a:solidFill>
                </a:rPr>
                <a:t>Джерело викидів</a:t>
              </a:r>
              <a:endParaRPr lang="en-GB" sz="900" b="1" dirty="0">
                <a:solidFill>
                  <a:prstClr val="black"/>
                </a:solidFill>
              </a:endParaRPr>
            </a:p>
          </p:txBody>
        </p:sp>
        <p:sp>
          <p:nvSpPr>
            <p:cNvPr id="138" name="TextBox 137"/>
            <p:cNvSpPr txBox="1"/>
            <p:nvPr/>
          </p:nvSpPr>
          <p:spPr>
            <a:xfrm>
              <a:off x="539552" y="4631103"/>
              <a:ext cx="1408676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k-UA" sz="900" b="1" dirty="0" smtClean="0">
                  <a:solidFill>
                    <a:prstClr val="black"/>
                  </a:solidFill>
                </a:rPr>
                <a:t>Точка викидів</a:t>
              </a:r>
              <a:endParaRPr lang="en-GB" sz="900" b="1" dirty="0">
                <a:solidFill>
                  <a:prstClr val="black"/>
                </a:solidFill>
              </a:endParaRPr>
            </a:p>
          </p:txBody>
        </p:sp>
        <p:sp>
          <p:nvSpPr>
            <p:cNvPr id="142" name="TextBox 141"/>
            <p:cNvSpPr txBox="1"/>
            <p:nvPr/>
          </p:nvSpPr>
          <p:spPr>
            <a:xfrm>
              <a:off x="573991" y="5514468"/>
              <a:ext cx="1408676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k-UA" sz="900" b="1" dirty="0" smtClean="0">
                  <a:solidFill>
                    <a:prstClr val="black"/>
                  </a:solidFill>
                </a:rPr>
                <a:t>Матеріальний потік</a:t>
              </a:r>
              <a:endParaRPr lang="en-GB" sz="900" b="1" dirty="0">
                <a:solidFill>
                  <a:prstClr val="black"/>
                </a:solidFill>
              </a:endParaRPr>
            </a:p>
          </p:txBody>
        </p:sp>
        <p:sp>
          <p:nvSpPr>
            <p:cNvPr id="152" name="Oval 151"/>
            <p:cNvSpPr>
              <a:spLocks noChangeAspect="1"/>
            </p:cNvSpPr>
            <p:nvPr/>
          </p:nvSpPr>
          <p:spPr bwMode="auto">
            <a:xfrm>
              <a:off x="160772" y="4155272"/>
              <a:ext cx="288000" cy="288000"/>
            </a:xfrm>
            <a:prstGeom prst="ellipse">
              <a:avLst/>
            </a:prstGeom>
            <a:solidFill>
              <a:srgbClr val="FFFF99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square" lIns="0" tIns="45720" rIns="0" bIns="45720" anchor="ctr" anchorCtr="0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 sz="1000"/>
              </a:pPr>
              <a:r>
                <a:rPr lang="uk-UA" sz="900" b="1" dirty="0" err="1" smtClean="0">
                  <a:solidFill>
                    <a:srgbClr val="000000"/>
                  </a:solidFill>
                  <a:cs typeface="Arial"/>
                </a:rPr>
                <a:t>ДВ</a:t>
              </a:r>
              <a:r>
                <a:rPr lang="uk-UA" sz="900" b="1" dirty="0" smtClean="0">
                  <a:solidFill>
                    <a:srgbClr val="000000"/>
                  </a:solidFill>
                  <a:cs typeface="Arial"/>
                </a:rPr>
                <a:t/>
              </a:r>
              <a:br>
                <a:rPr lang="uk-UA" sz="900" b="1" dirty="0" smtClean="0">
                  <a:solidFill>
                    <a:srgbClr val="000000"/>
                  </a:solidFill>
                  <a:cs typeface="Arial"/>
                </a:rPr>
              </a:br>
              <a:r>
                <a:rPr lang="nn-NO" sz="900" dirty="0" smtClean="0">
                  <a:solidFill>
                    <a:srgbClr val="000000"/>
                  </a:solidFill>
                  <a:cs typeface="Arial"/>
                </a:rPr>
                <a:t>xx</a:t>
              </a:r>
              <a:endParaRPr lang="nn-NO" sz="900" dirty="0">
                <a:solidFill>
                  <a:prstClr val="black"/>
                </a:solidFill>
              </a:endParaRPr>
            </a:p>
          </p:txBody>
        </p:sp>
        <p:sp>
          <p:nvSpPr>
            <p:cNvPr id="155" name="Oval 154"/>
            <p:cNvSpPr>
              <a:spLocks/>
            </p:cNvSpPr>
            <p:nvPr/>
          </p:nvSpPr>
          <p:spPr bwMode="auto">
            <a:xfrm>
              <a:off x="179512" y="4615286"/>
              <a:ext cx="288000" cy="288000"/>
            </a:xfrm>
            <a:prstGeom prst="ellipse">
              <a:avLst/>
            </a:prstGeom>
            <a:solidFill>
              <a:srgbClr val="CCFFCC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0" tIns="45720" rIns="0" bIns="45720" anchor="ctr" anchorCtr="0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 sz="1000"/>
              </a:pPr>
              <a:r>
                <a:rPr lang="uk-UA" sz="900" b="1" dirty="0" smtClean="0">
                  <a:solidFill>
                    <a:srgbClr val="000000"/>
                  </a:solidFill>
                  <a:cs typeface="Arial"/>
                </a:rPr>
                <a:t>ТВ</a:t>
              </a:r>
              <a:br>
                <a:rPr lang="uk-UA" sz="900" b="1" dirty="0" smtClean="0">
                  <a:solidFill>
                    <a:srgbClr val="000000"/>
                  </a:solidFill>
                  <a:cs typeface="Arial"/>
                </a:rPr>
              </a:br>
              <a:r>
                <a:rPr lang="nn-NO" sz="800" dirty="0" smtClean="0">
                  <a:solidFill>
                    <a:srgbClr val="000000"/>
                  </a:solidFill>
                  <a:cs typeface="Arial"/>
                </a:rPr>
                <a:t>xx</a:t>
              </a:r>
              <a:endParaRPr lang="nn-NO" sz="800" dirty="0">
                <a:solidFill>
                  <a:prstClr val="black"/>
                </a:solidFill>
              </a:endParaRPr>
            </a:p>
          </p:txBody>
        </p:sp>
        <p:sp>
          <p:nvSpPr>
            <p:cNvPr id="156" name="Oval 155"/>
            <p:cNvSpPr>
              <a:spLocks/>
            </p:cNvSpPr>
            <p:nvPr/>
          </p:nvSpPr>
          <p:spPr bwMode="auto">
            <a:xfrm>
              <a:off x="180906" y="5480695"/>
              <a:ext cx="288000" cy="288000"/>
            </a:xfrm>
            <a:prstGeom prst="ellipse">
              <a:avLst/>
            </a:prstGeom>
            <a:solidFill>
              <a:srgbClr val="FF0000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 wrap="square" lIns="0" tIns="0" rIns="0" bIns="0" anchor="ctr" anchorCtr="0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 sz="1000"/>
              </a:pPr>
              <a:r>
                <a:rPr lang="uk-UA" sz="900" b="1" dirty="0" smtClean="0">
                  <a:solidFill>
                    <a:prstClr val="white"/>
                  </a:solidFill>
                  <a:cs typeface="Arial"/>
                </a:rPr>
                <a:t>П</a:t>
              </a:r>
              <a:r>
                <a:rPr lang="nn-NO" sz="800" dirty="0" smtClean="0">
                  <a:solidFill>
                    <a:prstClr val="white"/>
                  </a:solidFill>
                  <a:cs typeface="Arial"/>
                </a:rPr>
                <a:t>xx</a:t>
              </a:r>
              <a:endParaRPr lang="nn-NO" sz="900" dirty="0">
                <a:solidFill>
                  <a:prstClr val="white"/>
                </a:solidFill>
              </a:endParaRPr>
            </a:p>
          </p:txBody>
        </p:sp>
        <p:sp>
          <p:nvSpPr>
            <p:cNvPr id="160" name="TextBox 159"/>
            <p:cNvSpPr txBox="1"/>
            <p:nvPr/>
          </p:nvSpPr>
          <p:spPr>
            <a:xfrm>
              <a:off x="551937" y="5981173"/>
              <a:ext cx="1319719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k-UA" sz="900" b="1" dirty="0" smtClean="0">
                  <a:solidFill>
                    <a:prstClr val="black"/>
                  </a:solidFill>
                </a:rPr>
                <a:t>Точка відбору проб</a:t>
              </a:r>
              <a:endParaRPr lang="uk-UA" sz="900" b="1" dirty="0">
                <a:solidFill>
                  <a:prstClr val="black"/>
                </a:solidFill>
              </a:endParaRPr>
            </a:p>
          </p:txBody>
        </p:sp>
        <p:sp>
          <p:nvSpPr>
            <p:cNvPr id="163" name="Isosceles Triangle 162"/>
            <p:cNvSpPr>
              <a:spLocks noChangeArrowheads="1"/>
            </p:cNvSpPr>
            <p:nvPr/>
          </p:nvSpPr>
          <p:spPr bwMode="auto">
            <a:xfrm rot="10800000" flipV="1">
              <a:off x="176789" y="5943659"/>
              <a:ext cx="344095" cy="241685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9525" algn="ctr">
              <a:solidFill>
                <a:srgbClr val="000000"/>
              </a:solidFill>
              <a:miter lim="800000"/>
              <a:headEnd/>
              <a:tailEnd/>
            </a:ln>
            <a:effectLst/>
            <a:extLst/>
          </p:spPr>
          <p:txBody>
            <a:bodyPr wrap="none" lIns="0" tIns="0" rIns="0" bIns="0" anchor="t" anchorCtr="0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 sz="1000"/>
              </a:pPr>
              <a:r>
                <a:rPr lang="uk-UA" sz="900" dirty="0" smtClean="0">
                  <a:solidFill>
                    <a:srgbClr val="313132">
                      <a:lumMod val="50000"/>
                    </a:srgbClr>
                  </a:solidFill>
                </a:rPr>
                <a:t>ТВП</a:t>
              </a:r>
              <a:endParaRPr lang="nn-NO" sz="900" dirty="0">
                <a:solidFill>
                  <a:srgbClr val="313132">
                    <a:lumMod val="50000"/>
                  </a:srgbClr>
                </a:solidFill>
              </a:endParaRPr>
            </a:p>
          </p:txBody>
        </p:sp>
      </p:grpSp>
      <p:cxnSp>
        <p:nvCxnSpPr>
          <p:cNvPr id="164" name="Straight Connector 163">
            <a:extLst>
              <a:ext uri="{FF2B5EF4-FFF2-40B4-BE49-F238E27FC236}">
                <a16:creationId xmlns="" xmlns:a16="http://schemas.microsoft.com/office/drawing/2014/main" id="{D4489F59-A865-4F93-83F9-04B579EB7B67}"/>
              </a:ext>
            </a:extLst>
          </p:cNvPr>
          <p:cNvCxnSpPr>
            <a:cxnSpLocks/>
          </p:cNvCxnSpPr>
          <p:nvPr/>
        </p:nvCxnSpPr>
        <p:spPr>
          <a:xfrm flipH="1">
            <a:off x="2555776" y="6453336"/>
            <a:ext cx="396072" cy="0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5" name="Isosceles Triangle 174"/>
          <p:cNvSpPr>
            <a:spLocks noChangeArrowheads="1"/>
          </p:cNvSpPr>
          <p:nvPr/>
        </p:nvSpPr>
        <p:spPr bwMode="auto">
          <a:xfrm rot="10800000" flipV="1">
            <a:off x="3310489" y="6453336"/>
            <a:ext cx="344095" cy="241685"/>
          </a:xfrm>
          <a:prstGeom prst="triangle">
            <a:avLst/>
          </a:prstGeom>
          <a:solidFill>
            <a:schemeClr val="accent1">
              <a:lumMod val="20000"/>
              <a:lumOff val="80000"/>
            </a:schemeClr>
          </a:solidFill>
          <a:ln w="9525" algn="ctr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 anchor="t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900" dirty="0" smtClean="0">
                <a:solidFill>
                  <a:srgbClr val="313132">
                    <a:lumMod val="50000"/>
                  </a:srgbClr>
                </a:solidFill>
              </a:rPr>
              <a:t>ТВП</a:t>
            </a:r>
            <a:endParaRPr lang="nn-NO" sz="900" dirty="0">
              <a:solidFill>
                <a:srgbClr val="313132">
                  <a:lumMod val="50000"/>
                </a:srgbClr>
              </a:solidFill>
            </a:endParaRPr>
          </a:p>
        </p:txBody>
      </p:sp>
      <p:sp>
        <p:nvSpPr>
          <p:cNvPr id="176" name="Isosceles Triangle 175"/>
          <p:cNvSpPr>
            <a:spLocks noChangeArrowheads="1"/>
          </p:cNvSpPr>
          <p:nvPr/>
        </p:nvSpPr>
        <p:spPr bwMode="auto">
          <a:xfrm rot="10800000" flipV="1">
            <a:off x="6277332" y="3284984"/>
            <a:ext cx="344095" cy="241685"/>
          </a:xfrm>
          <a:prstGeom prst="triangle">
            <a:avLst/>
          </a:prstGeom>
          <a:solidFill>
            <a:schemeClr val="accent1">
              <a:lumMod val="20000"/>
              <a:lumOff val="80000"/>
            </a:schemeClr>
          </a:solidFill>
          <a:ln w="9525" algn="ctr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 anchor="t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900" dirty="0" smtClean="0">
                <a:solidFill>
                  <a:srgbClr val="313132">
                    <a:lumMod val="50000"/>
                  </a:srgbClr>
                </a:solidFill>
              </a:rPr>
              <a:t>ТВП</a:t>
            </a:r>
            <a:endParaRPr lang="nn-NO" sz="900" dirty="0">
              <a:solidFill>
                <a:srgbClr val="313132">
                  <a:lumMod val="50000"/>
                </a:srgbClr>
              </a:solidFill>
            </a:endParaRPr>
          </a:p>
        </p:txBody>
      </p:sp>
      <p:sp>
        <p:nvSpPr>
          <p:cNvPr id="177" name="Isosceles Triangle 176"/>
          <p:cNvSpPr>
            <a:spLocks noChangeArrowheads="1"/>
          </p:cNvSpPr>
          <p:nvPr/>
        </p:nvSpPr>
        <p:spPr bwMode="auto">
          <a:xfrm rot="10800000" flipV="1">
            <a:off x="7392124" y="397044"/>
            <a:ext cx="344095" cy="241685"/>
          </a:xfrm>
          <a:prstGeom prst="triangle">
            <a:avLst/>
          </a:prstGeom>
          <a:solidFill>
            <a:schemeClr val="accent1">
              <a:lumMod val="20000"/>
              <a:lumOff val="80000"/>
            </a:schemeClr>
          </a:solidFill>
          <a:ln w="9525" algn="ctr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 anchor="t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900" dirty="0" smtClean="0">
                <a:solidFill>
                  <a:srgbClr val="313132">
                    <a:lumMod val="50000"/>
                  </a:srgbClr>
                </a:solidFill>
              </a:rPr>
              <a:t>ТВП</a:t>
            </a:r>
            <a:endParaRPr lang="nn-NO" sz="900" dirty="0">
              <a:solidFill>
                <a:srgbClr val="313132">
                  <a:lumMod val="50000"/>
                </a:srgbClr>
              </a:solidFill>
            </a:endParaRPr>
          </a:p>
        </p:txBody>
      </p:sp>
      <p:sp>
        <p:nvSpPr>
          <p:cNvPr id="178" name="Isosceles Triangle 177"/>
          <p:cNvSpPr>
            <a:spLocks noChangeArrowheads="1"/>
          </p:cNvSpPr>
          <p:nvPr/>
        </p:nvSpPr>
        <p:spPr bwMode="auto">
          <a:xfrm rot="10800000" flipV="1">
            <a:off x="2958049" y="908720"/>
            <a:ext cx="344095" cy="241685"/>
          </a:xfrm>
          <a:prstGeom prst="triangle">
            <a:avLst/>
          </a:prstGeom>
          <a:solidFill>
            <a:schemeClr val="accent1">
              <a:lumMod val="20000"/>
              <a:lumOff val="80000"/>
            </a:schemeClr>
          </a:solidFill>
          <a:ln w="9525" algn="ctr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 anchor="t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900" dirty="0" smtClean="0">
                <a:solidFill>
                  <a:srgbClr val="313132">
                    <a:lumMod val="50000"/>
                  </a:srgbClr>
                </a:solidFill>
              </a:rPr>
              <a:t>ТВП</a:t>
            </a:r>
            <a:endParaRPr lang="nn-NO" sz="900" dirty="0">
              <a:solidFill>
                <a:srgbClr val="313132">
                  <a:lumMod val="50000"/>
                </a:srgbClr>
              </a:solidFill>
            </a:endParaRPr>
          </a:p>
        </p:txBody>
      </p:sp>
      <p:sp>
        <p:nvSpPr>
          <p:cNvPr id="196" name="Oval 195"/>
          <p:cNvSpPr>
            <a:spLocks/>
          </p:cNvSpPr>
          <p:nvPr/>
        </p:nvSpPr>
        <p:spPr bwMode="auto">
          <a:xfrm>
            <a:off x="2987824" y="260648"/>
            <a:ext cx="288000" cy="288000"/>
          </a:xfrm>
          <a:prstGeom prst="ellipse">
            <a:avLst/>
          </a:prstGeom>
          <a:solidFill>
            <a:srgbClr val="CCFFCC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none" lIns="0" tIns="45720" rIns="0" bIns="4572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900" b="1" dirty="0" smtClean="0">
                <a:solidFill>
                  <a:srgbClr val="000000"/>
                </a:solidFill>
                <a:cs typeface="Arial"/>
              </a:rPr>
              <a:t>ТВ</a:t>
            </a:r>
            <a:br>
              <a:rPr lang="uk-UA" sz="900" b="1" dirty="0" smtClean="0">
                <a:solidFill>
                  <a:srgbClr val="000000"/>
                </a:solidFill>
                <a:cs typeface="Arial"/>
              </a:rPr>
            </a:br>
            <a:r>
              <a:rPr lang="uk-UA" sz="800" b="1" dirty="0" smtClean="0">
                <a:solidFill>
                  <a:srgbClr val="000000"/>
                </a:solidFill>
                <a:cs typeface="Arial"/>
              </a:rPr>
              <a:t>12</a:t>
            </a:r>
            <a:endParaRPr lang="nn-NO" sz="800" b="1" dirty="0">
              <a:solidFill>
                <a:prstClr val="black"/>
              </a:solidFill>
            </a:endParaRPr>
          </a:p>
        </p:txBody>
      </p:sp>
      <p:sp>
        <p:nvSpPr>
          <p:cNvPr id="197" name="Oval 196"/>
          <p:cNvSpPr>
            <a:spLocks/>
          </p:cNvSpPr>
          <p:nvPr/>
        </p:nvSpPr>
        <p:spPr bwMode="auto">
          <a:xfrm>
            <a:off x="8576830" y="5100972"/>
            <a:ext cx="324000" cy="324000"/>
          </a:xfrm>
          <a:prstGeom prst="ellipse">
            <a:avLst/>
          </a:prstGeom>
          <a:solidFill>
            <a:srgbClr val="CCFFCC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none" lIns="0" tIns="45720" rIns="0" bIns="4572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900" b="1" dirty="0" smtClean="0">
                <a:solidFill>
                  <a:srgbClr val="000000"/>
                </a:solidFill>
                <a:cs typeface="Arial"/>
              </a:rPr>
              <a:t>ТВ</a:t>
            </a:r>
            <a:br>
              <a:rPr lang="uk-UA" sz="900" b="1" dirty="0" smtClean="0">
                <a:solidFill>
                  <a:srgbClr val="000000"/>
                </a:solidFill>
                <a:cs typeface="Arial"/>
              </a:rPr>
            </a:br>
            <a:r>
              <a:rPr lang="uk-UA" sz="800" b="1" dirty="0" smtClean="0">
                <a:solidFill>
                  <a:srgbClr val="000000"/>
                </a:solidFill>
                <a:cs typeface="Arial"/>
              </a:rPr>
              <a:t>13</a:t>
            </a:r>
            <a:endParaRPr lang="nn-NO" sz="800" b="1" dirty="0">
              <a:solidFill>
                <a:prstClr val="black"/>
              </a:solidFill>
            </a:endParaRPr>
          </a:p>
        </p:txBody>
      </p:sp>
      <p:sp>
        <p:nvSpPr>
          <p:cNvPr id="198" name="Isosceles Triangle 197"/>
          <p:cNvSpPr>
            <a:spLocks noChangeArrowheads="1"/>
          </p:cNvSpPr>
          <p:nvPr/>
        </p:nvSpPr>
        <p:spPr bwMode="auto">
          <a:xfrm rot="10800000" flipV="1">
            <a:off x="7740352" y="6165304"/>
            <a:ext cx="344095" cy="241685"/>
          </a:xfrm>
          <a:prstGeom prst="triangle">
            <a:avLst/>
          </a:prstGeom>
          <a:solidFill>
            <a:schemeClr val="accent1">
              <a:lumMod val="20000"/>
              <a:lumOff val="80000"/>
            </a:schemeClr>
          </a:solidFill>
          <a:ln w="9525" algn="ctr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 anchor="t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900" dirty="0" smtClean="0">
                <a:solidFill>
                  <a:srgbClr val="313132">
                    <a:lumMod val="50000"/>
                  </a:srgbClr>
                </a:solidFill>
              </a:rPr>
              <a:t>ТВП</a:t>
            </a:r>
            <a:endParaRPr lang="nn-NO" sz="900" dirty="0">
              <a:solidFill>
                <a:srgbClr val="313132">
                  <a:lumMod val="50000"/>
                </a:srgbClr>
              </a:solidFill>
            </a:endParaRPr>
          </a:p>
        </p:txBody>
      </p:sp>
      <p:sp>
        <p:nvSpPr>
          <p:cNvPr id="199" name="Oval 198"/>
          <p:cNvSpPr>
            <a:spLocks/>
          </p:cNvSpPr>
          <p:nvPr/>
        </p:nvSpPr>
        <p:spPr bwMode="auto">
          <a:xfrm>
            <a:off x="8604448" y="5445224"/>
            <a:ext cx="288032" cy="288032"/>
          </a:xfrm>
          <a:prstGeom prst="ellipse">
            <a:avLst/>
          </a:prstGeom>
          <a:solidFill>
            <a:srgbClr val="FFFF99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square" lIns="0" tIns="45720" rIns="0" bIns="4572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900" b="1" dirty="0" err="1" smtClean="0">
                <a:solidFill>
                  <a:srgbClr val="000000"/>
                </a:solidFill>
                <a:cs typeface="Arial"/>
              </a:rPr>
              <a:t>ДВ</a:t>
            </a:r>
            <a:r>
              <a:rPr lang="uk-UA" sz="900" b="1" dirty="0" smtClean="0">
                <a:solidFill>
                  <a:srgbClr val="000000"/>
                </a:solidFill>
                <a:cs typeface="Arial"/>
              </a:rPr>
              <a:t/>
            </a:r>
            <a:br>
              <a:rPr lang="uk-UA" sz="900" b="1" dirty="0" smtClean="0">
                <a:solidFill>
                  <a:srgbClr val="000000"/>
                </a:solidFill>
                <a:cs typeface="Arial"/>
              </a:rPr>
            </a:br>
            <a:r>
              <a:rPr lang="uk-UA" sz="900" b="1" dirty="0" smtClean="0">
                <a:solidFill>
                  <a:srgbClr val="000000"/>
                </a:solidFill>
                <a:cs typeface="Arial"/>
              </a:rPr>
              <a:t>13</a:t>
            </a:r>
            <a:endParaRPr lang="nn-NO" sz="900" b="1" dirty="0">
              <a:solidFill>
                <a:prstClr val="black"/>
              </a:solidFill>
            </a:endParaRPr>
          </a:p>
        </p:txBody>
      </p:sp>
      <p:grpSp>
        <p:nvGrpSpPr>
          <p:cNvPr id="214" name="Group 213"/>
          <p:cNvGrpSpPr/>
          <p:nvPr/>
        </p:nvGrpSpPr>
        <p:grpSpPr>
          <a:xfrm>
            <a:off x="4364484" y="188640"/>
            <a:ext cx="883174" cy="549398"/>
            <a:chOff x="4364484" y="188640"/>
            <a:chExt cx="883174" cy="549398"/>
          </a:xfrm>
        </p:grpSpPr>
        <p:sp>
          <p:nvSpPr>
            <p:cNvPr id="195" name="Oval 194"/>
            <p:cNvSpPr>
              <a:spLocks/>
            </p:cNvSpPr>
            <p:nvPr/>
          </p:nvSpPr>
          <p:spPr bwMode="auto">
            <a:xfrm>
              <a:off x="4959658" y="450038"/>
              <a:ext cx="288000" cy="288000"/>
            </a:xfrm>
            <a:prstGeom prst="ellipse">
              <a:avLst/>
            </a:prstGeom>
            <a:solidFill>
              <a:srgbClr val="FFFF99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square" lIns="0" tIns="45720" rIns="0" bIns="45720" anchor="ctr" anchorCtr="0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 sz="1000"/>
              </a:pPr>
              <a:r>
                <a:rPr lang="uk-UA" sz="900" b="1" dirty="0" err="1" smtClean="0">
                  <a:solidFill>
                    <a:srgbClr val="000000"/>
                  </a:solidFill>
                  <a:cs typeface="Arial"/>
                </a:rPr>
                <a:t>ДВ</a:t>
              </a:r>
              <a:r>
                <a:rPr lang="uk-UA" sz="900" b="1" dirty="0" smtClean="0">
                  <a:solidFill>
                    <a:srgbClr val="000000"/>
                  </a:solidFill>
                  <a:cs typeface="Arial"/>
                </a:rPr>
                <a:t/>
              </a:r>
              <a:br>
                <a:rPr lang="uk-UA" sz="900" b="1" dirty="0" smtClean="0">
                  <a:solidFill>
                    <a:srgbClr val="000000"/>
                  </a:solidFill>
                  <a:cs typeface="Arial"/>
                </a:rPr>
              </a:br>
              <a:r>
                <a:rPr lang="uk-UA" sz="900" b="1" dirty="0" smtClean="0">
                  <a:solidFill>
                    <a:srgbClr val="000000"/>
                  </a:solidFill>
                  <a:cs typeface="Arial"/>
                </a:rPr>
                <a:t>01</a:t>
              </a:r>
              <a:endParaRPr lang="nn-NO" sz="900" b="1" dirty="0">
                <a:solidFill>
                  <a:prstClr val="black"/>
                </a:solidFill>
              </a:endParaRPr>
            </a:p>
          </p:txBody>
        </p:sp>
        <p:sp>
          <p:nvSpPr>
            <p:cNvPr id="201" name="Oval 200"/>
            <p:cNvSpPr>
              <a:spLocks noChangeAspect="1"/>
            </p:cNvSpPr>
            <p:nvPr/>
          </p:nvSpPr>
          <p:spPr bwMode="auto">
            <a:xfrm>
              <a:off x="4364484" y="188640"/>
              <a:ext cx="288000" cy="288000"/>
            </a:xfrm>
            <a:prstGeom prst="ellipse">
              <a:avLst/>
            </a:prstGeom>
            <a:solidFill>
              <a:srgbClr val="CCFFCC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0" tIns="45720" rIns="0" bIns="45720" anchor="ctr" anchorCtr="0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 sz="1000"/>
              </a:pPr>
              <a:r>
                <a:rPr lang="uk-UA" sz="900" b="1" dirty="0" smtClean="0">
                  <a:solidFill>
                    <a:srgbClr val="000000"/>
                  </a:solidFill>
                  <a:cs typeface="Arial"/>
                </a:rPr>
                <a:t>ТВ</a:t>
              </a:r>
              <a:br>
                <a:rPr lang="uk-UA" sz="900" b="1" dirty="0" smtClean="0">
                  <a:solidFill>
                    <a:srgbClr val="000000"/>
                  </a:solidFill>
                  <a:cs typeface="Arial"/>
                </a:rPr>
              </a:br>
              <a:r>
                <a:rPr lang="uk-UA" sz="800" b="1" dirty="0" smtClean="0">
                  <a:solidFill>
                    <a:srgbClr val="000000"/>
                  </a:solidFill>
                  <a:cs typeface="Arial"/>
                </a:rPr>
                <a:t>01</a:t>
              </a:r>
              <a:endParaRPr lang="nn-NO" sz="800" b="1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219" name="Group 218"/>
          <p:cNvGrpSpPr/>
          <p:nvPr/>
        </p:nvGrpSpPr>
        <p:grpSpPr>
          <a:xfrm>
            <a:off x="4355976" y="622688"/>
            <a:ext cx="1183109" cy="691446"/>
            <a:chOff x="4356008" y="46592"/>
            <a:chExt cx="1183109" cy="691446"/>
          </a:xfrm>
        </p:grpSpPr>
        <p:sp>
          <p:nvSpPr>
            <p:cNvPr id="220" name="Oval 219"/>
            <p:cNvSpPr>
              <a:spLocks/>
            </p:cNvSpPr>
            <p:nvPr/>
          </p:nvSpPr>
          <p:spPr bwMode="auto">
            <a:xfrm>
              <a:off x="4959658" y="450038"/>
              <a:ext cx="288000" cy="288000"/>
            </a:xfrm>
            <a:prstGeom prst="ellipse">
              <a:avLst/>
            </a:prstGeom>
            <a:solidFill>
              <a:srgbClr val="FFFF99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square" lIns="0" tIns="45720" rIns="0" bIns="45720" anchor="ctr" anchorCtr="0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 sz="1000"/>
              </a:pPr>
              <a:r>
                <a:rPr lang="uk-UA" sz="900" b="1" dirty="0" err="1" smtClean="0">
                  <a:solidFill>
                    <a:srgbClr val="000000"/>
                  </a:solidFill>
                  <a:cs typeface="Arial"/>
                </a:rPr>
                <a:t>ДВ</a:t>
              </a:r>
              <a:r>
                <a:rPr lang="uk-UA" sz="900" b="1" dirty="0" smtClean="0">
                  <a:solidFill>
                    <a:srgbClr val="000000"/>
                  </a:solidFill>
                  <a:cs typeface="Arial"/>
                </a:rPr>
                <a:t/>
              </a:r>
              <a:br>
                <a:rPr lang="uk-UA" sz="900" b="1" dirty="0" smtClean="0">
                  <a:solidFill>
                    <a:srgbClr val="000000"/>
                  </a:solidFill>
                  <a:cs typeface="Arial"/>
                </a:rPr>
              </a:br>
              <a:r>
                <a:rPr lang="uk-UA" sz="900" b="1" dirty="0" smtClean="0">
                  <a:solidFill>
                    <a:srgbClr val="000000"/>
                  </a:solidFill>
                  <a:cs typeface="Arial"/>
                </a:rPr>
                <a:t>02</a:t>
              </a:r>
              <a:endParaRPr lang="nn-NO" sz="900" b="1" dirty="0">
                <a:solidFill>
                  <a:prstClr val="black"/>
                </a:solidFill>
              </a:endParaRPr>
            </a:p>
          </p:txBody>
        </p:sp>
        <p:sp>
          <p:nvSpPr>
            <p:cNvPr id="221" name="Oval 220"/>
            <p:cNvSpPr>
              <a:spLocks noChangeAspect="1"/>
            </p:cNvSpPr>
            <p:nvPr/>
          </p:nvSpPr>
          <p:spPr bwMode="auto">
            <a:xfrm>
              <a:off x="4356008" y="46592"/>
              <a:ext cx="288000" cy="288000"/>
            </a:xfrm>
            <a:prstGeom prst="ellipse">
              <a:avLst/>
            </a:prstGeom>
            <a:solidFill>
              <a:srgbClr val="CCFFCC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0" tIns="45720" rIns="0" bIns="45720" anchor="ctr" anchorCtr="0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 sz="1000"/>
              </a:pPr>
              <a:r>
                <a:rPr lang="uk-UA" sz="900" b="1" dirty="0" smtClean="0">
                  <a:solidFill>
                    <a:srgbClr val="000000"/>
                  </a:solidFill>
                  <a:cs typeface="Arial"/>
                </a:rPr>
                <a:t>ТВ</a:t>
              </a:r>
              <a:br>
                <a:rPr lang="uk-UA" sz="900" b="1" dirty="0" smtClean="0">
                  <a:solidFill>
                    <a:srgbClr val="000000"/>
                  </a:solidFill>
                  <a:cs typeface="Arial"/>
                </a:rPr>
              </a:br>
              <a:r>
                <a:rPr lang="uk-UA" sz="800" b="1" dirty="0" smtClean="0">
                  <a:solidFill>
                    <a:srgbClr val="000000"/>
                  </a:solidFill>
                  <a:cs typeface="Arial"/>
                </a:rPr>
                <a:t>02</a:t>
              </a:r>
              <a:endParaRPr lang="nn-NO" sz="800" b="1" dirty="0">
                <a:solidFill>
                  <a:prstClr val="black"/>
                </a:solidFill>
              </a:endParaRPr>
            </a:p>
          </p:txBody>
        </p:sp>
        <p:cxnSp>
          <p:nvCxnSpPr>
            <p:cNvPr id="222" name="Elbow Connector 202"/>
            <p:cNvCxnSpPr>
              <a:endCxn id="221" idx="6"/>
            </p:cNvCxnSpPr>
            <p:nvPr/>
          </p:nvCxnSpPr>
          <p:spPr>
            <a:xfrm rot="16200000" flipV="1">
              <a:off x="5056511" y="-221911"/>
              <a:ext cx="70104" cy="895109"/>
            </a:xfrm>
            <a:prstGeom prst="bentConnector2">
              <a:avLst/>
            </a:prstGeom>
            <a:ln w="25400">
              <a:solidFill>
                <a:schemeClr val="accent6">
                  <a:lumMod val="50000"/>
                </a:schemeClr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3" name="Group 222"/>
          <p:cNvGrpSpPr/>
          <p:nvPr/>
        </p:nvGrpSpPr>
        <p:grpSpPr>
          <a:xfrm>
            <a:off x="4355976" y="1225386"/>
            <a:ext cx="1183109" cy="619406"/>
            <a:chOff x="4356008" y="46592"/>
            <a:chExt cx="1183109" cy="619406"/>
          </a:xfrm>
        </p:grpSpPr>
        <p:sp>
          <p:nvSpPr>
            <p:cNvPr id="224" name="Oval 223"/>
            <p:cNvSpPr>
              <a:spLocks/>
            </p:cNvSpPr>
            <p:nvPr/>
          </p:nvSpPr>
          <p:spPr bwMode="auto">
            <a:xfrm>
              <a:off x="4959658" y="377998"/>
              <a:ext cx="288000" cy="288000"/>
            </a:xfrm>
            <a:prstGeom prst="ellipse">
              <a:avLst/>
            </a:prstGeom>
            <a:solidFill>
              <a:srgbClr val="FFFF99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square" lIns="0" tIns="45720" rIns="0" bIns="45720" anchor="ctr" anchorCtr="0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 sz="1000"/>
              </a:pPr>
              <a:r>
                <a:rPr lang="uk-UA" sz="900" b="1" dirty="0" err="1" smtClean="0">
                  <a:solidFill>
                    <a:srgbClr val="000000"/>
                  </a:solidFill>
                  <a:cs typeface="Arial"/>
                </a:rPr>
                <a:t>ДВ</a:t>
              </a:r>
              <a:r>
                <a:rPr lang="uk-UA" sz="900" b="1" dirty="0" smtClean="0">
                  <a:solidFill>
                    <a:srgbClr val="000000"/>
                  </a:solidFill>
                  <a:cs typeface="Arial"/>
                </a:rPr>
                <a:t/>
              </a:r>
              <a:br>
                <a:rPr lang="uk-UA" sz="900" b="1" dirty="0" smtClean="0">
                  <a:solidFill>
                    <a:srgbClr val="000000"/>
                  </a:solidFill>
                  <a:cs typeface="Arial"/>
                </a:rPr>
              </a:br>
              <a:r>
                <a:rPr lang="uk-UA" sz="900" b="1" dirty="0" smtClean="0">
                  <a:solidFill>
                    <a:srgbClr val="000000"/>
                  </a:solidFill>
                  <a:cs typeface="Arial"/>
                </a:rPr>
                <a:t>03</a:t>
              </a:r>
              <a:endParaRPr lang="nn-NO" sz="900" b="1" dirty="0">
                <a:solidFill>
                  <a:prstClr val="black"/>
                </a:solidFill>
              </a:endParaRPr>
            </a:p>
          </p:txBody>
        </p:sp>
        <p:sp>
          <p:nvSpPr>
            <p:cNvPr id="225" name="Oval 224"/>
            <p:cNvSpPr>
              <a:spLocks noChangeAspect="1"/>
            </p:cNvSpPr>
            <p:nvPr/>
          </p:nvSpPr>
          <p:spPr bwMode="auto">
            <a:xfrm>
              <a:off x="4356008" y="46592"/>
              <a:ext cx="288000" cy="288000"/>
            </a:xfrm>
            <a:prstGeom prst="ellipse">
              <a:avLst/>
            </a:prstGeom>
            <a:solidFill>
              <a:srgbClr val="CCFFCC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0" tIns="45720" rIns="0" bIns="45720" anchor="ctr" anchorCtr="0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 sz="1000"/>
              </a:pPr>
              <a:r>
                <a:rPr lang="uk-UA" sz="900" b="1" dirty="0" smtClean="0">
                  <a:solidFill>
                    <a:srgbClr val="000000"/>
                  </a:solidFill>
                  <a:cs typeface="Arial"/>
                </a:rPr>
                <a:t>ТВ</a:t>
              </a:r>
              <a:br>
                <a:rPr lang="uk-UA" sz="900" b="1" dirty="0" smtClean="0">
                  <a:solidFill>
                    <a:srgbClr val="000000"/>
                  </a:solidFill>
                  <a:cs typeface="Arial"/>
                </a:rPr>
              </a:br>
              <a:r>
                <a:rPr lang="uk-UA" sz="800" b="1" dirty="0" smtClean="0">
                  <a:solidFill>
                    <a:srgbClr val="000000"/>
                  </a:solidFill>
                  <a:cs typeface="Arial"/>
                </a:rPr>
                <a:t>03</a:t>
              </a:r>
              <a:endParaRPr lang="nn-NO" sz="800" b="1" dirty="0">
                <a:solidFill>
                  <a:prstClr val="black"/>
                </a:solidFill>
              </a:endParaRPr>
            </a:p>
          </p:txBody>
        </p:sp>
        <p:cxnSp>
          <p:nvCxnSpPr>
            <p:cNvPr id="226" name="Elbow Connector 202"/>
            <p:cNvCxnSpPr>
              <a:endCxn id="225" idx="6"/>
            </p:cNvCxnSpPr>
            <p:nvPr/>
          </p:nvCxnSpPr>
          <p:spPr>
            <a:xfrm rot="16200000" flipV="1">
              <a:off x="5056511" y="-221911"/>
              <a:ext cx="70104" cy="895109"/>
            </a:xfrm>
            <a:prstGeom prst="bentConnector2">
              <a:avLst/>
            </a:prstGeom>
            <a:ln w="25400">
              <a:solidFill>
                <a:schemeClr val="accent6">
                  <a:lumMod val="50000"/>
                </a:schemeClr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7" name="Group 226"/>
          <p:cNvGrpSpPr/>
          <p:nvPr/>
        </p:nvGrpSpPr>
        <p:grpSpPr>
          <a:xfrm>
            <a:off x="4355976" y="1736320"/>
            <a:ext cx="1183109" cy="619406"/>
            <a:chOff x="4356008" y="46592"/>
            <a:chExt cx="1183109" cy="619406"/>
          </a:xfrm>
        </p:grpSpPr>
        <p:cxnSp>
          <p:nvCxnSpPr>
            <p:cNvPr id="230" name="Elbow Connector 202"/>
            <p:cNvCxnSpPr>
              <a:endCxn id="229" idx="6"/>
            </p:cNvCxnSpPr>
            <p:nvPr/>
          </p:nvCxnSpPr>
          <p:spPr>
            <a:xfrm rot="16200000" flipV="1">
              <a:off x="5056511" y="-221911"/>
              <a:ext cx="70104" cy="895109"/>
            </a:xfrm>
            <a:prstGeom prst="bentConnector2">
              <a:avLst/>
            </a:prstGeom>
            <a:ln w="25400">
              <a:solidFill>
                <a:schemeClr val="accent6">
                  <a:lumMod val="50000"/>
                </a:schemeClr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8" name="Oval 227"/>
            <p:cNvSpPr>
              <a:spLocks/>
            </p:cNvSpPr>
            <p:nvPr/>
          </p:nvSpPr>
          <p:spPr bwMode="auto">
            <a:xfrm>
              <a:off x="4959658" y="377998"/>
              <a:ext cx="288000" cy="288000"/>
            </a:xfrm>
            <a:prstGeom prst="ellipse">
              <a:avLst/>
            </a:prstGeom>
            <a:solidFill>
              <a:srgbClr val="FFFF99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square" lIns="0" tIns="45720" rIns="0" bIns="45720" anchor="ctr" anchorCtr="0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 sz="1000"/>
              </a:pPr>
              <a:r>
                <a:rPr lang="uk-UA" sz="900" b="1" dirty="0" err="1" smtClean="0">
                  <a:solidFill>
                    <a:srgbClr val="000000"/>
                  </a:solidFill>
                  <a:cs typeface="Arial"/>
                </a:rPr>
                <a:t>ДВ</a:t>
              </a:r>
              <a:r>
                <a:rPr lang="uk-UA" sz="900" b="1" dirty="0" smtClean="0">
                  <a:solidFill>
                    <a:srgbClr val="000000"/>
                  </a:solidFill>
                  <a:cs typeface="Arial"/>
                </a:rPr>
                <a:t/>
              </a:r>
              <a:br>
                <a:rPr lang="uk-UA" sz="900" b="1" dirty="0" smtClean="0">
                  <a:solidFill>
                    <a:srgbClr val="000000"/>
                  </a:solidFill>
                  <a:cs typeface="Arial"/>
                </a:rPr>
              </a:br>
              <a:r>
                <a:rPr lang="uk-UA" sz="900" b="1" dirty="0" smtClean="0">
                  <a:solidFill>
                    <a:srgbClr val="000000"/>
                  </a:solidFill>
                  <a:cs typeface="Arial"/>
                </a:rPr>
                <a:t>04</a:t>
              </a:r>
              <a:endParaRPr lang="nn-NO" sz="900" b="1" dirty="0">
                <a:solidFill>
                  <a:prstClr val="black"/>
                </a:solidFill>
              </a:endParaRPr>
            </a:p>
          </p:txBody>
        </p:sp>
        <p:sp>
          <p:nvSpPr>
            <p:cNvPr id="229" name="Oval 228"/>
            <p:cNvSpPr>
              <a:spLocks noChangeAspect="1"/>
            </p:cNvSpPr>
            <p:nvPr/>
          </p:nvSpPr>
          <p:spPr bwMode="auto">
            <a:xfrm>
              <a:off x="4356008" y="46592"/>
              <a:ext cx="288000" cy="288000"/>
            </a:xfrm>
            <a:prstGeom prst="ellipse">
              <a:avLst/>
            </a:prstGeom>
            <a:solidFill>
              <a:srgbClr val="CCFFCC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0" tIns="45720" rIns="0" bIns="45720" anchor="ctr" anchorCtr="0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 sz="1000"/>
              </a:pPr>
              <a:r>
                <a:rPr lang="uk-UA" sz="900" b="1" dirty="0" smtClean="0">
                  <a:solidFill>
                    <a:srgbClr val="000000"/>
                  </a:solidFill>
                  <a:cs typeface="Arial"/>
                </a:rPr>
                <a:t>ТВ</a:t>
              </a:r>
              <a:br>
                <a:rPr lang="uk-UA" sz="900" b="1" dirty="0" smtClean="0">
                  <a:solidFill>
                    <a:srgbClr val="000000"/>
                  </a:solidFill>
                  <a:cs typeface="Arial"/>
                </a:rPr>
              </a:br>
              <a:r>
                <a:rPr lang="uk-UA" sz="900" b="1" dirty="0" smtClean="0">
                  <a:solidFill>
                    <a:srgbClr val="000000"/>
                  </a:solidFill>
                  <a:cs typeface="Arial"/>
                </a:rPr>
                <a:t>04</a:t>
              </a:r>
              <a:endParaRPr lang="nn-NO" sz="800" b="1" dirty="0">
                <a:solidFill>
                  <a:prstClr val="black"/>
                </a:solidFill>
              </a:endParaRPr>
            </a:p>
          </p:txBody>
        </p:sp>
      </p:grpSp>
      <p:sp>
        <p:nvSpPr>
          <p:cNvPr id="232" name="Oval 231"/>
          <p:cNvSpPr>
            <a:spLocks/>
          </p:cNvSpPr>
          <p:nvPr/>
        </p:nvSpPr>
        <p:spPr bwMode="auto">
          <a:xfrm>
            <a:off x="5004048" y="2673440"/>
            <a:ext cx="288000" cy="288000"/>
          </a:xfrm>
          <a:prstGeom prst="ellipse">
            <a:avLst/>
          </a:prstGeom>
          <a:solidFill>
            <a:srgbClr val="FFFF99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square" lIns="0" tIns="45720" rIns="0" bIns="4572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900" b="1" dirty="0" err="1" smtClean="0">
                <a:solidFill>
                  <a:srgbClr val="000000"/>
                </a:solidFill>
                <a:cs typeface="Arial"/>
              </a:rPr>
              <a:t>ДВ</a:t>
            </a:r>
            <a:r>
              <a:rPr lang="uk-UA" sz="900" b="1" dirty="0" smtClean="0">
                <a:solidFill>
                  <a:srgbClr val="000000"/>
                </a:solidFill>
                <a:cs typeface="Arial"/>
              </a:rPr>
              <a:t/>
            </a:r>
            <a:br>
              <a:rPr lang="uk-UA" sz="900" b="1" dirty="0" smtClean="0">
                <a:solidFill>
                  <a:srgbClr val="000000"/>
                </a:solidFill>
                <a:cs typeface="Arial"/>
              </a:rPr>
            </a:br>
            <a:r>
              <a:rPr lang="uk-UA" sz="900" b="1" dirty="0" smtClean="0">
                <a:solidFill>
                  <a:srgbClr val="000000"/>
                </a:solidFill>
                <a:cs typeface="Arial"/>
              </a:rPr>
              <a:t>05</a:t>
            </a:r>
            <a:endParaRPr lang="nn-NO" sz="900" b="1" dirty="0">
              <a:solidFill>
                <a:prstClr val="black"/>
              </a:solidFill>
            </a:endParaRPr>
          </a:p>
        </p:txBody>
      </p:sp>
      <p:sp>
        <p:nvSpPr>
          <p:cNvPr id="233" name="Oval 232"/>
          <p:cNvSpPr>
            <a:spLocks noChangeAspect="1"/>
          </p:cNvSpPr>
          <p:nvPr/>
        </p:nvSpPr>
        <p:spPr bwMode="auto">
          <a:xfrm>
            <a:off x="4355976" y="2277920"/>
            <a:ext cx="288000" cy="288000"/>
          </a:xfrm>
          <a:prstGeom prst="ellipse">
            <a:avLst/>
          </a:prstGeom>
          <a:solidFill>
            <a:srgbClr val="CCFFCC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none" lIns="0" tIns="45720" rIns="0" bIns="4572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900" b="1" dirty="0" smtClean="0">
                <a:solidFill>
                  <a:srgbClr val="000000"/>
                </a:solidFill>
                <a:cs typeface="Arial"/>
              </a:rPr>
              <a:t>ТВ</a:t>
            </a:r>
            <a:br>
              <a:rPr lang="uk-UA" sz="900" b="1" dirty="0" smtClean="0">
                <a:solidFill>
                  <a:srgbClr val="000000"/>
                </a:solidFill>
                <a:cs typeface="Arial"/>
              </a:rPr>
            </a:br>
            <a:r>
              <a:rPr lang="uk-UA" sz="800" b="1" dirty="0" smtClean="0">
                <a:solidFill>
                  <a:srgbClr val="000000"/>
                </a:solidFill>
                <a:cs typeface="Arial"/>
              </a:rPr>
              <a:t>05</a:t>
            </a:r>
            <a:endParaRPr lang="nn-NO" sz="800" b="1" dirty="0">
              <a:solidFill>
                <a:prstClr val="black"/>
              </a:solidFill>
            </a:endParaRPr>
          </a:p>
        </p:txBody>
      </p:sp>
      <p:cxnSp>
        <p:nvCxnSpPr>
          <p:cNvPr id="234" name="Elbow Connector 202"/>
          <p:cNvCxnSpPr>
            <a:endCxn id="233" idx="6"/>
          </p:cNvCxnSpPr>
          <p:nvPr/>
        </p:nvCxnSpPr>
        <p:spPr>
          <a:xfrm rot="16200000" flipV="1">
            <a:off x="5056479" y="2009417"/>
            <a:ext cx="70104" cy="895109"/>
          </a:xfrm>
          <a:prstGeom prst="bentConnector2">
            <a:avLst/>
          </a:prstGeom>
          <a:ln w="25400">
            <a:solidFill>
              <a:schemeClr val="accent6">
                <a:lumMod val="50000"/>
              </a:schemeClr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9" name="Oval 248"/>
          <p:cNvSpPr>
            <a:spLocks/>
          </p:cNvSpPr>
          <p:nvPr/>
        </p:nvSpPr>
        <p:spPr bwMode="auto">
          <a:xfrm>
            <a:off x="5004048" y="3213008"/>
            <a:ext cx="288000" cy="288000"/>
          </a:xfrm>
          <a:prstGeom prst="ellipse">
            <a:avLst/>
          </a:prstGeom>
          <a:solidFill>
            <a:srgbClr val="FFFF99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square" lIns="0" tIns="45720" rIns="0" bIns="4572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900" b="1" dirty="0" err="1" smtClean="0">
                <a:solidFill>
                  <a:srgbClr val="000000"/>
                </a:solidFill>
                <a:cs typeface="Arial"/>
              </a:rPr>
              <a:t>ДВ</a:t>
            </a:r>
            <a:r>
              <a:rPr lang="uk-UA" sz="900" b="1" dirty="0" smtClean="0">
                <a:solidFill>
                  <a:srgbClr val="000000"/>
                </a:solidFill>
                <a:cs typeface="Arial"/>
              </a:rPr>
              <a:t/>
            </a:r>
            <a:br>
              <a:rPr lang="uk-UA" sz="900" b="1" dirty="0" smtClean="0">
                <a:solidFill>
                  <a:srgbClr val="000000"/>
                </a:solidFill>
                <a:cs typeface="Arial"/>
              </a:rPr>
            </a:br>
            <a:r>
              <a:rPr lang="uk-UA" sz="900" b="1" dirty="0" smtClean="0">
                <a:solidFill>
                  <a:srgbClr val="000000"/>
                </a:solidFill>
                <a:cs typeface="Arial"/>
              </a:rPr>
              <a:t>06</a:t>
            </a:r>
            <a:endParaRPr lang="nn-NO" sz="900" b="1" dirty="0">
              <a:solidFill>
                <a:prstClr val="black"/>
              </a:solidFill>
            </a:endParaRPr>
          </a:p>
        </p:txBody>
      </p:sp>
      <p:sp>
        <p:nvSpPr>
          <p:cNvPr id="250" name="Oval 249"/>
          <p:cNvSpPr>
            <a:spLocks/>
          </p:cNvSpPr>
          <p:nvPr/>
        </p:nvSpPr>
        <p:spPr bwMode="auto">
          <a:xfrm>
            <a:off x="5004048" y="3789072"/>
            <a:ext cx="288000" cy="288000"/>
          </a:xfrm>
          <a:prstGeom prst="ellipse">
            <a:avLst/>
          </a:prstGeom>
          <a:solidFill>
            <a:srgbClr val="FFFF99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square" lIns="0" tIns="45720" rIns="0" bIns="4572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900" b="1" dirty="0" err="1" smtClean="0">
                <a:solidFill>
                  <a:srgbClr val="000000"/>
                </a:solidFill>
                <a:cs typeface="Arial"/>
              </a:rPr>
              <a:t>ДВ</a:t>
            </a:r>
            <a:r>
              <a:rPr lang="uk-UA" sz="900" b="1" dirty="0" smtClean="0">
                <a:solidFill>
                  <a:srgbClr val="000000"/>
                </a:solidFill>
                <a:cs typeface="Arial"/>
              </a:rPr>
              <a:t/>
            </a:r>
            <a:br>
              <a:rPr lang="uk-UA" sz="900" b="1" dirty="0" smtClean="0">
                <a:solidFill>
                  <a:srgbClr val="000000"/>
                </a:solidFill>
                <a:cs typeface="Arial"/>
              </a:rPr>
            </a:br>
            <a:r>
              <a:rPr lang="uk-UA" sz="900" b="1" dirty="0" smtClean="0">
                <a:solidFill>
                  <a:srgbClr val="000000"/>
                </a:solidFill>
                <a:cs typeface="Arial"/>
              </a:rPr>
              <a:t>07</a:t>
            </a:r>
            <a:endParaRPr lang="nn-NO" sz="900" b="1" dirty="0">
              <a:solidFill>
                <a:prstClr val="black"/>
              </a:solidFill>
            </a:endParaRPr>
          </a:p>
        </p:txBody>
      </p:sp>
      <p:grpSp>
        <p:nvGrpSpPr>
          <p:cNvPr id="258" name="Group 257"/>
          <p:cNvGrpSpPr/>
          <p:nvPr/>
        </p:nvGrpSpPr>
        <p:grpSpPr>
          <a:xfrm>
            <a:off x="4564857" y="2896404"/>
            <a:ext cx="576064" cy="288000"/>
            <a:chOff x="4572000" y="2923209"/>
            <a:chExt cx="576064" cy="288000"/>
          </a:xfrm>
        </p:grpSpPr>
        <p:sp>
          <p:nvSpPr>
            <p:cNvPr id="244" name="Oval 243"/>
            <p:cNvSpPr>
              <a:spLocks noChangeAspect="1"/>
            </p:cNvSpPr>
            <p:nvPr/>
          </p:nvSpPr>
          <p:spPr bwMode="auto">
            <a:xfrm>
              <a:off x="4572000" y="2923209"/>
              <a:ext cx="288000" cy="288000"/>
            </a:xfrm>
            <a:prstGeom prst="ellipse">
              <a:avLst/>
            </a:prstGeom>
            <a:solidFill>
              <a:srgbClr val="CCFFCC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0" tIns="45720" rIns="0" bIns="45720" anchor="ctr" anchorCtr="0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 sz="1000"/>
              </a:pPr>
              <a:r>
                <a:rPr lang="uk-UA" sz="900" b="1" dirty="0" smtClean="0">
                  <a:solidFill>
                    <a:srgbClr val="000000"/>
                  </a:solidFill>
                  <a:cs typeface="Arial"/>
                </a:rPr>
                <a:t>ТВ</a:t>
              </a:r>
              <a:br>
                <a:rPr lang="uk-UA" sz="900" b="1" dirty="0" smtClean="0">
                  <a:solidFill>
                    <a:srgbClr val="000000"/>
                  </a:solidFill>
                  <a:cs typeface="Arial"/>
                </a:rPr>
              </a:br>
              <a:r>
                <a:rPr lang="uk-UA" sz="800" b="1" dirty="0" smtClean="0">
                  <a:solidFill>
                    <a:srgbClr val="000000"/>
                  </a:solidFill>
                  <a:cs typeface="Arial"/>
                </a:rPr>
                <a:t>06</a:t>
              </a:r>
              <a:endParaRPr lang="nn-NO" sz="800" b="1" dirty="0">
                <a:solidFill>
                  <a:prstClr val="black"/>
                </a:solidFill>
              </a:endParaRPr>
            </a:p>
          </p:txBody>
        </p:sp>
        <p:cxnSp>
          <p:nvCxnSpPr>
            <p:cNvPr id="253" name="Straight Arrow Connector 252"/>
            <p:cNvCxnSpPr>
              <a:stCxn id="244" idx="6"/>
            </p:cNvCxnSpPr>
            <p:nvPr/>
          </p:nvCxnSpPr>
          <p:spPr>
            <a:xfrm>
              <a:off x="4860000" y="3067209"/>
              <a:ext cx="288064" cy="1751"/>
            </a:xfrm>
            <a:prstGeom prst="straightConnector1">
              <a:avLst/>
            </a:prstGeom>
            <a:ln w="25400">
              <a:solidFill>
                <a:schemeClr val="accent6">
                  <a:lumMod val="50000"/>
                </a:schemeClr>
              </a:solidFill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9" name="Group 258"/>
          <p:cNvGrpSpPr/>
          <p:nvPr/>
        </p:nvGrpSpPr>
        <p:grpSpPr>
          <a:xfrm>
            <a:off x="4562476" y="3433762"/>
            <a:ext cx="576064" cy="288000"/>
            <a:chOff x="4572000" y="2923209"/>
            <a:chExt cx="576064" cy="288000"/>
          </a:xfrm>
        </p:grpSpPr>
        <p:sp>
          <p:nvSpPr>
            <p:cNvPr id="260" name="Oval 259"/>
            <p:cNvSpPr>
              <a:spLocks noChangeAspect="1"/>
            </p:cNvSpPr>
            <p:nvPr/>
          </p:nvSpPr>
          <p:spPr bwMode="auto">
            <a:xfrm>
              <a:off x="4572000" y="2923209"/>
              <a:ext cx="288000" cy="288000"/>
            </a:xfrm>
            <a:prstGeom prst="ellipse">
              <a:avLst/>
            </a:prstGeom>
            <a:solidFill>
              <a:srgbClr val="CCFFCC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0" tIns="45720" rIns="0" bIns="45720" anchor="ctr" anchorCtr="0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 sz="1000"/>
              </a:pPr>
              <a:r>
                <a:rPr lang="uk-UA" sz="900" b="1" dirty="0" smtClean="0">
                  <a:solidFill>
                    <a:srgbClr val="000000"/>
                  </a:solidFill>
                  <a:cs typeface="Arial"/>
                </a:rPr>
                <a:t>ТВ</a:t>
              </a:r>
              <a:br>
                <a:rPr lang="uk-UA" sz="900" b="1" dirty="0" smtClean="0">
                  <a:solidFill>
                    <a:srgbClr val="000000"/>
                  </a:solidFill>
                  <a:cs typeface="Arial"/>
                </a:rPr>
              </a:br>
              <a:r>
                <a:rPr lang="uk-UA" sz="800" b="1" dirty="0" smtClean="0">
                  <a:solidFill>
                    <a:srgbClr val="000000"/>
                  </a:solidFill>
                  <a:cs typeface="Arial"/>
                </a:rPr>
                <a:t>07</a:t>
              </a:r>
              <a:endParaRPr lang="nn-NO" sz="800" b="1" dirty="0">
                <a:solidFill>
                  <a:prstClr val="black"/>
                </a:solidFill>
              </a:endParaRPr>
            </a:p>
          </p:txBody>
        </p:sp>
        <p:cxnSp>
          <p:nvCxnSpPr>
            <p:cNvPr id="261" name="Straight Arrow Connector 260"/>
            <p:cNvCxnSpPr>
              <a:stCxn id="260" idx="6"/>
            </p:cNvCxnSpPr>
            <p:nvPr/>
          </p:nvCxnSpPr>
          <p:spPr>
            <a:xfrm>
              <a:off x="4860000" y="3067209"/>
              <a:ext cx="288064" cy="1751"/>
            </a:xfrm>
            <a:prstGeom prst="straightConnector1">
              <a:avLst/>
            </a:prstGeom>
            <a:ln w="25400">
              <a:solidFill>
                <a:schemeClr val="accent6">
                  <a:lumMod val="50000"/>
                </a:schemeClr>
              </a:solidFill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5" name="Group 264"/>
          <p:cNvGrpSpPr/>
          <p:nvPr/>
        </p:nvGrpSpPr>
        <p:grpSpPr>
          <a:xfrm>
            <a:off x="4564857" y="4077104"/>
            <a:ext cx="727223" cy="576032"/>
            <a:chOff x="4564857" y="4077104"/>
            <a:chExt cx="727223" cy="576032"/>
          </a:xfrm>
        </p:grpSpPr>
        <p:sp>
          <p:nvSpPr>
            <p:cNvPr id="251" name="Oval 250"/>
            <p:cNvSpPr>
              <a:spLocks/>
            </p:cNvSpPr>
            <p:nvPr/>
          </p:nvSpPr>
          <p:spPr bwMode="auto">
            <a:xfrm>
              <a:off x="5004080" y="4365136"/>
              <a:ext cx="288000" cy="288000"/>
            </a:xfrm>
            <a:prstGeom prst="ellipse">
              <a:avLst/>
            </a:prstGeom>
            <a:solidFill>
              <a:srgbClr val="FFFF99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square" lIns="0" tIns="45720" rIns="0" bIns="45720" anchor="ctr" anchorCtr="0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 sz="1000"/>
              </a:pPr>
              <a:r>
                <a:rPr lang="uk-UA" sz="900" b="1" dirty="0" err="1" smtClean="0">
                  <a:solidFill>
                    <a:srgbClr val="000000"/>
                  </a:solidFill>
                  <a:cs typeface="Arial"/>
                </a:rPr>
                <a:t>ДВ</a:t>
              </a:r>
              <a:r>
                <a:rPr lang="uk-UA" sz="900" b="1" dirty="0" smtClean="0">
                  <a:solidFill>
                    <a:srgbClr val="000000"/>
                  </a:solidFill>
                  <a:cs typeface="Arial"/>
                </a:rPr>
                <a:t/>
              </a:r>
              <a:br>
                <a:rPr lang="uk-UA" sz="900" b="1" dirty="0" smtClean="0">
                  <a:solidFill>
                    <a:srgbClr val="000000"/>
                  </a:solidFill>
                  <a:cs typeface="Arial"/>
                </a:rPr>
              </a:br>
              <a:r>
                <a:rPr lang="uk-UA" sz="900" b="1" dirty="0" smtClean="0">
                  <a:solidFill>
                    <a:srgbClr val="000000"/>
                  </a:solidFill>
                  <a:cs typeface="Arial"/>
                </a:rPr>
                <a:t>08</a:t>
              </a:r>
              <a:endParaRPr lang="nn-NO" sz="900" b="1" dirty="0">
                <a:solidFill>
                  <a:prstClr val="black"/>
                </a:solidFill>
              </a:endParaRPr>
            </a:p>
          </p:txBody>
        </p:sp>
        <p:grpSp>
          <p:nvGrpSpPr>
            <p:cNvPr id="262" name="Group 261"/>
            <p:cNvGrpSpPr/>
            <p:nvPr/>
          </p:nvGrpSpPr>
          <p:grpSpPr>
            <a:xfrm>
              <a:off x="4564857" y="4077104"/>
              <a:ext cx="576064" cy="288000"/>
              <a:chOff x="4572000" y="2923209"/>
              <a:chExt cx="576064" cy="288000"/>
            </a:xfrm>
          </p:grpSpPr>
          <p:sp>
            <p:nvSpPr>
              <p:cNvPr id="263" name="Oval 262"/>
              <p:cNvSpPr>
                <a:spLocks noChangeAspect="1"/>
              </p:cNvSpPr>
              <p:nvPr/>
            </p:nvSpPr>
            <p:spPr bwMode="auto">
              <a:xfrm>
                <a:off x="4572000" y="2923209"/>
                <a:ext cx="288000" cy="288000"/>
              </a:xfrm>
              <a:prstGeom prst="ellipse">
                <a:avLst/>
              </a:prstGeom>
              <a:solidFill>
                <a:srgbClr val="CCFFCC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0" tIns="45720" rIns="0" bIns="45720" anchor="ctr" anchorCtr="0" upright="1"/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 sz="1000"/>
                </a:pPr>
                <a:r>
                  <a:rPr lang="uk-UA" sz="900" b="1" dirty="0" smtClean="0">
                    <a:solidFill>
                      <a:srgbClr val="000000"/>
                    </a:solidFill>
                    <a:cs typeface="Arial"/>
                  </a:rPr>
                  <a:t>ТВ</a:t>
                </a:r>
                <a:br>
                  <a:rPr lang="uk-UA" sz="900" b="1" dirty="0" smtClean="0">
                    <a:solidFill>
                      <a:srgbClr val="000000"/>
                    </a:solidFill>
                    <a:cs typeface="Arial"/>
                  </a:rPr>
                </a:br>
                <a:r>
                  <a:rPr lang="uk-UA" sz="800" b="1" dirty="0" smtClean="0">
                    <a:solidFill>
                      <a:srgbClr val="000000"/>
                    </a:solidFill>
                    <a:cs typeface="Arial"/>
                  </a:rPr>
                  <a:t>08</a:t>
                </a:r>
                <a:endParaRPr lang="nn-NO" sz="800" b="1" dirty="0">
                  <a:solidFill>
                    <a:prstClr val="black"/>
                  </a:solidFill>
                </a:endParaRPr>
              </a:p>
            </p:txBody>
          </p:sp>
          <p:cxnSp>
            <p:nvCxnSpPr>
              <p:cNvPr id="264" name="Straight Arrow Connector 263"/>
              <p:cNvCxnSpPr>
                <a:stCxn id="263" idx="6"/>
              </p:cNvCxnSpPr>
              <p:nvPr/>
            </p:nvCxnSpPr>
            <p:spPr>
              <a:xfrm>
                <a:off x="4860000" y="3067209"/>
                <a:ext cx="288064" cy="1751"/>
              </a:xfrm>
              <a:prstGeom prst="straightConnector1">
                <a:avLst/>
              </a:prstGeom>
              <a:ln w="25400">
                <a:solidFill>
                  <a:schemeClr val="accent6">
                    <a:lumMod val="50000"/>
                  </a:schemeClr>
                </a:solidFill>
                <a:headEnd type="triangl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67" name="Oval 266"/>
          <p:cNvSpPr>
            <a:spLocks/>
          </p:cNvSpPr>
          <p:nvPr/>
        </p:nvSpPr>
        <p:spPr bwMode="auto">
          <a:xfrm>
            <a:off x="5076088" y="5171065"/>
            <a:ext cx="288000" cy="288000"/>
          </a:xfrm>
          <a:prstGeom prst="ellipse">
            <a:avLst/>
          </a:prstGeom>
          <a:solidFill>
            <a:srgbClr val="FFFF99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square" lIns="0" tIns="45720" rIns="0" bIns="4572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900" b="1" dirty="0" err="1" smtClean="0">
                <a:solidFill>
                  <a:srgbClr val="000000"/>
                </a:solidFill>
                <a:cs typeface="Arial"/>
              </a:rPr>
              <a:t>ДВ</a:t>
            </a:r>
            <a:r>
              <a:rPr lang="uk-UA" sz="900" b="1" dirty="0" smtClean="0">
                <a:solidFill>
                  <a:srgbClr val="000000"/>
                </a:solidFill>
                <a:cs typeface="Arial"/>
              </a:rPr>
              <a:t/>
            </a:r>
            <a:br>
              <a:rPr lang="uk-UA" sz="900" b="1" dirty="0" smtClean="0">
                <a:solidFill>
                  <a:srgbClr val="000000"/>
                </a:solidFill>
                <a:cs typeface="Arial"/>
              </a:rPr>
            </a:br>
            <a:r>
              <a:rPr lang="uk-UA" sz="900" b="1" dirty="0" smtClean="0">
                <a:solidFill>
                  <a:srgbClr val="000000"/>
                </a:solidFill>
                <a:cs typeface="Arial"/>
              </a:rPr>
              <a:t>09</a:t>
            </a:r>
            <a:endParaRPr lang="nn-NO" sz="900" b="1" dirty="0">
              <a:solidFill>
                <a:prstClr val="black"/>
              </a:solidFill>
            </a:endParaRPr>
          </a:p>
        </p:txBody>
      </p:sp>
      <p:grpSp>
        <p:nvGrpSpPr>
          <p:cNvPr id="268" name="Group 261"/>
          <p:cNvGrpSpPr/>
          <p:nvPr/>
        </p:nvGrpSpPr>
        <p:grpSpPr>
          <a:xfrm>
            <a:off x="4564857" y="4869192"/>
            <a:ext cx="576064" cy="288000"/>
            <a:chOff x="4572000" y="2923209"/>
            <a:chExt cx="576064" cy="288000"/>
          </a:xfrm>
        </p:grpSpPr>
        <p:sp>
          <p:nvSpPr>
            <p:cNvPr id="269" name="Oval 268"/>
            <p:cNvSpPr>
              <a:spLocks noChangeAspect="1"/>
            </p:cNvSpPr>
            <p:nvPr/>
          </p:nvSpPr>
          <p:spPr bwMode="auto">
            <a:xfrm>
              <a:off x="4572000" y="2923209"/>
              <a:ext cx="288000" cy="288000"/>
            </a:xfrm>
            <a:prstGeom prst="ellipse">
              <a:avLst/>
            </a:prstGeom>
            <a:solidFill>
              <a:srgbClr val="CCFFCC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0" tIns="45720" rIns="0" bIns="45720" anchor="ctr" anchorCtr="0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 sz="1000"/>
              </a:pPr>
              <a:r>
                <a:rPr lang="uk-UA" sz="900" b="1" dirty="0" smtClean="0">
                  <a:solidFill>
                    <a:srgbClr val="000000"/>
                  </a:solidFill>
                  <a:cs typeface="Arial"/>
                </a:rPr>
                <a:t>ТВ</a:t>
              </a:r>
              <a:br>
                <a:rPr lang="uk-UA" sz="900" b="1" dirty="0" smtClean="0">
                  <a:solidFill>
                    <a:srgbClr val="000000"/>
                  </a:solidFill>
                  <a:cs typeface="Arial"/>
                </a:rPr>
              </a:br>
              <a:r>
                <a:rPr lang="uk-UA" sz="800" b="1" dirty="0" smtClean="0">
                  <a:solidFill>
                    <a:srgbClr val="000000"/>
                  </a:solidFill>
                  <a:cs typeface="Arial"/>
                </a:rPr>
                <a:t>09</a:t>
              </a:r>
              <a:endParaRPr lang="nn-NO" sz="800" b="1" dirty="0">
                <a:solidFill>
                  <a:prstClr val="black"/>
                </a:solidFill>
              </a:endParaRPr>
            </a:p>
          </p:txBody>
        </p:sp>
        <p:cxnSp>
          <p:nvCxnSpPr>
            <p:cNvPr id="270" name="Straight Arrow Connector 269"/>
            <p:cNvCxnSpPr>
              <a:stCxn id="269" idx="6"/>
            </p:cNvCxnSpPr>
            <p:nvPr/>
          </p:nvCxnSpPr>
          <p:spPr>
            <a:xfrm>
              <a:off x="4860000" y="3067209"/>
              <a:ext cx="288064" cy="1751"/>
            </a:xfrm>
            <a:prstGeom prst="straightConnector1">
              <a:avLst/>
            </a:prstGeom>
            <a:ln w="25400">
              <a:solidFill>
                <a:schemeClr val="accent6">
                  <a:lumMod val="50000"/>
                </a:schemeClr>
              </a:solidFill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0" name="Group 261"/>
          <p:cNvGrpSpPr/>
          <p:nvPr/>
        </p:nvGrpSpPr>
        <p:grpSpPr>
          <a:xfrm>
            <a:off x="4562476" y="5543455"/>
            <a:ext cx="576064" cy="288000"/>
            <a:chOff x="4572000" y="2923209"/>
            <a:chExt cx="576064" cy="288000"/>
          </a:xfrm>
        </p:grpSpPr>
        <p:sp>
          <p:nvSpPr>
            <p:cNvPr id="281" name="Oval 280"/>
            <p:cNvSpPr>
              <a:spLocks noChangeAspect="1"/>
            </p:cNvSpPr>
            <p:nvPr/>
          </p:nvSpPr>
          <p:spPr bwMode="auto">
            <a:xfrm>
              <a:off x="4572000" y="2923209"/>
              <a:ext cx="288000" cy="288000"/>
            </a:xfrm>
            <a:prstGeom prst="ellipse">
              <a:avLst/>
            </a:prstGeom>
            <a:solidFill>
              <a:srgbClr val="CCFFCC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0" tIns="45720" rIns="0" bIns="45720" anchor="ctr" anchorCtr="0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 sz="1000"/>
              </a:pPr>
              <a:r>
                <a:rPr lang="uk-UA" sz="900" b="1" dirty="0" smtClean="0">
                  <a:solidFill>
                    <a:srgbClr val="000000"/>
                  </a:solidFill>
                  <a:cs typeface="Arial"/>
                </a:rPr>
                <a:t>ТВ</a:t>
              </a:r>
              <a:br>
                <a:rPr lang="uk-UA" sz="900" b="1" dirty="0" smtClean="0">
                  <a:solidFill>
                    <a:srgbClr val="000000"/>
                  </a:solidFill>
                  <a:cs typeface="Arial"/>
                </a:rPr>
              </a:br>
              <a:r>
                <a:rPr lang="uk-UA" sz="800" b="1" dirty="0" smtClean="0">
                  <a:solidFill>
                    <a:srgbClr val="000000"/>
                  </a:solidFill>
                  <a:cs typeface="Arial"/>
                </a:rPr>
                <a:t>10</a:t>
              </a:r>
              <a:endParaRPr lang="nn-NO" sz="800" b="1" dirty="0">
                <a:solidFill>
                  <a:prstClr val="black"/>
                </a:solidFill>
              </a:endParaRPr>
            </a:p>
          </p:txBody>
        </p:sp>
        <p:cxnSp>
          <p:nvCxnSpPr>
            <p:cNvPr id="282" name="Straight Arrow Connector 281"/>
            <p:cNvCxnSpPr>
              <a:stCxn id="281" idx="6"/>
            </p:cNvCxnSpPr>
            <p:nvPr/>
          </p:nvCxnSpPr>
          <p:spPr>
            <a:xfrm>
              <a:off x="4860000" y="3067209"/>
              <a:ext cx="288064" cy="1751"/>
            </a:xfrm>
            <a:prstGeom prst="straightConnector1">
              <a:avLst/>
            </a:prstGeom>
            <a:ln w="25400">
              <a:solidFill>
                <a:schemeClr val="accent6">
                  <a:lumMod val="50000"/>
                </a:schemeClr>
              </a:solidFill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3" name="Oval 282"/>
          <p:cNvSpPr>
            <a:spLocks/>
          </p:cNvSpPr>
          <p:nvPr/>
        </p:nvSpPr>
        <p:spPr bwMode="auto">
          <a:xfrm>
            <a:off x="5076056" y="5800089"/>
            <a:ext cx="288000" cy="288000"/>
          </a:xfrm>
          <a:prstGeom prst="ellipse">
            <a:avLst/>
          </a:prstGeom>
          <a:solidFill>
            <a:srgbClr val="FFFF99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square" lIns="0" tIns="45720" rIns="0" bIns="4572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900" b="1" dirty="0" err="1" smtClean="0">
                <a:solidFill>
                  <a:srgbClr val="000000"/>
                </a:solidFill>
                <a:cs typeface="Arial"/>
              </a:rPr>
              <a:t>ДВ</a:t>
            </a:r>
            <a:r>
              <a:rPr lang="uk-UA" sz="900" b="1" dirty="0" smtClean="0">
                <a:solidFill>
                  <a:srgbClr val="000000"/>
                </a:solidFill>
                <a:cs typeface="Arial"/>
              </a:rPr>
              <a:t/>
            </a:r>
            <a:br>
              <a:rPr lang="uk-UA" sz="900" b="1" dirty="0" smtClean="0">
                <a:solidFill>
                  <a:srgbClr val="000000"/>
                </a:solidFill>
                <a:cs typeface="Arial"/>
              </a:rPr>
            </a:br>
            <a:r>
              <a:rPr lang="uk-UA" sz="900" b="1" dirty="0" smtClean="0">
                <a:solidFill>
                  <a:srgbClr val="000000"/>
                </a:solidFill>
                <a:cs typeface="Arial"/>
              </a:rPr>
              <a:t>10</a:t>
            </a:r>
            <a:endParaRPr lang="nn-NO" sz="900" b="1" dirty="0">
              <a:solidFill>
                <a:prstClr val="black"/>
              </a:solidFill>
            </a:endParaRPr>
          </a:p>
        </p:txBody>
      </p:sp>
      <p:grpSp>
        <p:nvGrpSpPr>
          <p:cNvPr id="284" name="Group 261"/>
          <p:cNvGrpSpPr/>
          <p:nvPr/>
        </p:nvGrpSpPr>
        <p:grpSpPr>
          <a:xfrm>
            <a:off x="4560095" y="6121868"/>
            <a:ext cx="576064" cy="288000"/>
            <a:chOff x="4572000" y="2923209"/>
            <a:chExt cx="576064" cy="288000"/>
          </a:xfrm>
        </p:grpSpPr>
        <p:sp>
          <p:nvSpPr>
            <p:cNvPr id="285" name="Oval 284"/>
            <p:cNvSpPr>
              <a:spLocks noChangeAspect="1"/>
            </p:cNvSpPr>
            <p:nvPr/>
          </p:nvSpPr>
          <p:spPr bwMode="auto">
            <a:xfrm>
              <a:off x="4572000" y="2923209"/>
              <a:ext cx="288000" cy="288000"/>
            </a:xfrm>
            <a:prstGeom prst="ellipse">
              <a:avLst/>
            </a:prstGeom>
            <a:solidFill>
              <a:srgbClr val="CCFFCC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0" tIns="45720" rIns="0" bIns="45720" anchor="ctr" anchorCtr="0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 sz="1000"/>
              </a:pPr>
              <a:r>
                <a:rPr lang="uk-UA" sz="900" b="1" dirty="0" smtClean="0">
                  <a:solidFill>
                    <a:srgbClr val="000000"/>
                  </a:solidFill>
                  <a:cs typeface="Arial"/>
                </a:rPr>
                <a:t>ТВ</a:t>
              </a:r>
              <a:br>
                <a:rPr lang="uk-UA" sz="900" b="1" dirty="0" smtClean="0">
                  <a:solidFill>
                    <a:srgbClr val="000000"/>
                  </a:solidFill>
                  <a:cs typeface="Arial"/>
                </a:rPr>
              </a:br>
              <a:r>
                <a:rPr lang="uk-UA" sz="800" b="1" dirty="0" smtClean="0">
                  <a:solidFill>
                    <a:srgbClr val="000000"/>
                  </a:solidFill>
                  <a:cs typeface="Arial"/>
                </a:rPr>
                <a:t>11</a:t>
              </a:r>
              <a:endParaRPr lang="nn-NO" sz="800" b="1" dirty="0">
                <a:solidFill>
                  <a:prstClr val="black"/>
                </a:solidFill>
              </a:endParaRPr>
            </a:p>
          </p:txBody>
        </p:sp>
        <p:cxnSp>
          <p:nvCxnSpPr>
            <p:cNvPr id="286" name="Straight Arrow Connector 285"/>
            <p:cNvCxnSpPr>
              <a:stCxn id="285" idx="6"/>
            </p:cNvCxnSpPr>
            <p:nvPr/>
          </p:nvCxnSpPr>
          <p:spPr>
            <a:xfrm>
              <a:off x="4860000" y="3067209"/>
              <a:ext cx="288064" cy="1751"/>
            </a:xfrm>
            <a:prstGeom prst="straightConnector1">
              <a:avLst/>
            </a:prstGeom>
            <a:ln w="25400">
              <a:solidFill>
                <a:schemeClr val="accent6">
                  <a:lumMod val="50000"/>
                </a:schemeClr>
              </a:solidFill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7" name="Oval 286"/>
          <p:cNvSpPr>
            <a:spLocks/>
          </p:cNvSpPr>
          <p:nvPr/>
        </p:nvSpPr>
        <p:spPr bwMode="auto">
          <a:xfrm>
            <a:off x="5076056" y="6323161"/>
            <a:ext cx="288000" cy="288000"/>
          </a:xfrm>
          <a:prstGeom prst="ellipse">
            <a:avLst/>
          </a:prstGeom>
          <a:solidFill>
            <a:srgbClr val="FFFF99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square" lIns="0" tIns="45720" rIns="0" bIns="4572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900" b="1" dirty="0" err="1" smtClean="0">
                <a:solidFill>
                  <a:srgbClr val="000000"/>
                </a:solidFill>
                <a:cs typeface="Arial"/>
              </a:rPr>
              <a:t>ДВ</a:t>
            </a:r>
            <a:r>
              <a:rPr lang="uk-UA" sz="900" b="1" dirty="0" smtClean="0">
                <a:solidFill>
                  <a:srgbClr val="000000"/>
                </a:solidFill>
                <a:cs typeface="Arial"/>
              </a:rPr>
              <a:t/>
            </a:r>
            <a:br>
              <a:rPr lang="uk-UA" sz="900" b="1" dirty="0" smtClean="0">
                <a:solidFill>
                  <a:srgbClr val="000000"/>
                </a:solidFill>
                <a:cs typeface="Arial"/>
              </a:rPr>
            </a:br>
            <a:r>
              <a:rPr lang="uk-UA" sz="900" b="1" dirty="0" smtClean="0">
                <a:solidFill>
                  <a:srgbClr val="000000"/>
                </a:solidFill>
                <a:cs typeface="Arial"/>
              </a:rPr>
              <a:t>11</a:t>
            </a:r>
            <a:endParaRPr lang="nn-NO" sz="900" b="1" dirty="0">
              <a:solidFill>
                <a:prstClr val="black"/>
              </a:solidFill>
            </a:endParaRPr>
          </a:p>
        </p:txBody>
      </p:sp>
      <p:sp>
        <p:nvSpPr>
          <p:cNvPr id="288" name="Oval 287"/>
          <p:cNvSpPr>
            <a:spLocks/>
          </p:cNvSpPr>
          <p:nvPr/>
        </p:nvSpPr>
        <p:spPr bwMode="auto">
          <a:xfrm>
            <a:off x="2987824" y="2060880"/>
            <a:ext cx="288000" cy="288000"/>
          </a:xfrm>
          <a:prstGeom prst="ellipse">
            <a:avLst/>
          </a:prstGeom>
          <a:solidFill>
            <a:srgbClr val="FFFF99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square" lIns="0" tIns="45720" rIns="0" bIns="4572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900" b="1" dirty="0" err="1" smtClean="0">
                <a:solidFill>
                  <a:srgbClr val="000000"/>
                </a:solidFill>
                <a:cs typeface="Arial"/>
              </a:rPr>
              <a:t>ДВ</a:t>
            </a:r>
            <a:r>
              <a:rPr lang="uk-UA" sz="900" b="1" dirty="0" smtClean="0">
                <a:solidFill>
                  <a:srgbClr val="000000"/>
                </a:solidFill>
                <a:cs typeface="Arial"/>
              </a:rPr>
              <a:t/>
            </a:r>
            <a:br>
              <a:rPr lang="uk-UA" sz="900" b="1" dirty="0" smtClean="0">
                <a:solidFill>
                  <a:srgbClr val="000000"/>
                </a:solidFill>
                <a:cs typeface="Arial"/>
              </a:rPr>
            </a:br>
            <a:r>
              <a:rPr lang="uk-UA" sz="900" b="1" dirty="0" smtClean="0">
                <a:solidFill>
                  <a:srgbClr val="000000"/>
                </a:solidFill>
                <a:cs typeface="Arial"/>
              </a:rPr>
              <a:t>12</a:t>
            </a:r>
            <a:endParaRPr lang="nn-NO" sz="900" b="1" dirty="0">
              <a:solidFill>
                <a:prstClr val="black"/>
              </a:solidFill>
            </a:endParaRPr>
          </a:p>
        </p:txBody>
      </p:sp>
      <p:cxnSp>
        <p:nvCxnSpPr>
          <p:cNvPr id="158" name="Straight Arrow Connector 157"/>
          <p:cNvCxnSpPr/>
          <p:nvPr/>
        </p:nvCxnSpPr>
        <p:spPr>
          <a:xfrm>
            <a:off x="4644008" y="332656"/>
            <a:ext cx="504088" cy="1751"/>
          </a:xfrm>
          <a:prstGeom prst="straightConnector1">
            <a:avLst/>
          </a:prstGeom>
          <a:ln w="25400">
            <a:solidFill>
              <a:schemeClr val="accent6">
                <a:lumMod val="50000"/>
              </a:scheme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1586204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7686</TotalTime>
  <Words>130</Words>
  <Application>Microsoft Office PowerPoint</Application>
  <PresentationFormat>On-screen Show (4:3)</PresentationFormat>
  <Paragraphs>83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Hesam Darani</dc:creator>
  <cp:lastModifiedBy>Vlad</cp:lastModifiedBy>
  <cp:revision>144</cp:revision>
  <dcterms:created xsi:type="dcterms:W3CDTF">2014-11-25T10:10:30Z</dcterms:created>
  <dcterms:modified xsi:type="dcterms:W3CDTF">2019-06-07T10:55:05Z</dcterms:modified>
</cp:coreProperties>
</file>